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7MzvqVG2+mzxMxAiK2UyuR0Ir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7fc2103a33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7fc2103a33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7fc2103a33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7fc2103a3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7fc2103a33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7fc2103a3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7fc2103a3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7fc2103a33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7fc2103a33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7fc2103a3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7fc2103a33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7fc2103a3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7fc2103a33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7fc2103a3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18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1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1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1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1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1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4C81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1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1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7B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1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1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Legenda">
  <p:cSld name="Título e Legend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ção com Legenda">
  <p:cSld name="Citação com Legend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03" name="Google Shape;103;p2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rtão de Nome">
  <p:cSld name="Cartão de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o Cartão de Nome">
  <p:cSld name="Citar o Cartão de Nom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8" name="Google Shape;118;p3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3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8000" u="none" cap="none" strike="noStrike">
                <a:solidFill>
                  <a:srgbClr val="8FA1C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iro ou Falso">
  <p:cSld name="Verdadeiro ou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3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3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3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3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2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2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9" name="Google Shape;89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4C81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1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7B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374C81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Trebuchet MS"/>
              <a:buNone/>
            </a:pPr>
            <a:r>
              <a:rPr lang="pt-BR" sz="6600"/>
              <a:t>STP</a:t>
            </a:r>
            <a:r>
              <a:rPr lang="pt-BR" sz="6600"/>
              <a:t> GAME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Apresentação do Jogo</a:t>
            </a:r>
            <a:endParaRPr/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42973" y="610130"/>
            <a:ext cx="2009775" cy="220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7fc2103a33_0_33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2:</a:t>
            </a:r>
            <a:endParaRPr/>
          </a:p>
        </p:txBody>
      </p:sp>
      <p:sp>
        <p:nvSpPr>
          <p:cNvPr id="199" name="Google Shape;199;g17fc2103a33_0_33"/>
          <p:cNvSpPr txBox="1"/>
          <p:nvPr/>
        </p:nvSpPr>
        <p:spPr>
          <a:xfrm>
            <a:off x="825375" y="1517275"/>
            <a:ext cx="86637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►"/>
            </a:pPr>
            <a:r>
              <a:rPr lang="pt-BR" sz="19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Haverá partes defeituosas nos estoques sem que as equipes saibam das mesmas</a:t>
            </a: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As decisões como lote de transferência, repasse de estoque, auto inspeção em relação aos materiais defeituosos, balanceamento de carga, entre outras, serão tomadas pela própria equipe.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Toda e qualquer decisão tomada pela equipe deverá ser justificada.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7fc2103a33_0_18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3:</a:t>
            </a:r>
            <a:endParaRPr/>
          </a:p>
        </p:txBody>
      </p:sp>
      <p:pic>
        <p:nvPicPr>
          <p:cNvPr id="205" name="Google Shape;205;g17fc2103a33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3863" y="1347625"/>
            <a:ext cx="6083725" cy="508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7fc2103a33_0_48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3:</a:t>
            </a:r>
            <a:endParaRPr/>
          </a:p>
        </p:txBody>
      </p:sp>
      <p:sp>
        <p:nvSpPr>
          <p:cNvPr id="211" name="Google Shape;211;g17fc2103a33_0_48"/>
          <p:cNvSpPr txBox="1"/>
          <p:nvPr/>
        </p:nvSpPr>
        <p:spPr>
          <a:xfrm>
            <a:off x="825375" y="1517275"/>
            <a:ext cx="8663700" cy="455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Noto Sans Symbols"/>
              <a:buChar char="►"/>
            </a:pPr>
            <a:r>
              <a:rPr lang="pt-BR" sz="19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Haverá partes defeituosas nos estoques sem que as equipes saibam das mesmas</a:t>
            </a: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O estoquista poderá manusear o estoque a qualquer momento;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O estoquista poderá separar as peças em kits antes do início da dinâmica;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Somente o estoquista poderá manusear o estoque;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O estoquista só pode atender um posto de cada vez;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O lote de transferência será de uma unidade;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Cada operador só poderá fazer a sua própria função;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721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Trebuchet MS"/>
              <a:buChar char="►"/>
            </a:pPr>
            <a:r>
              <a:rPr lang="pt-BR" sz="1900">
                <a:latin typeface="Trebuchet MS"/>
                <a:ea typeface="Trebuchet MS"/>
                <a:cs typeface="Trebuchet MS"/>
                <a:sym typeface="Trebuchet MS"/>
              </a:rPr>
              <a:t>O layout definido pelos moderadores não poderá ser modificado;</a:t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Introdução</a:t>
            </a:r>
            <a:endParaRPr/>
          </a:p>
        </p:txBody>
      </p:sp>
      <p:sp>
        <p:nvSpPr>
          <p:cNvPr id="151" name="Google Shape;151;p2"/>
          <p:cNvSpPr txBox="1"/>
          <p:nvPr>
            <p:ph idx="1" type="body"/>
          </p:nvPr>
        </p:nvSpPr>
        <p:spPr>
          <a:xfrm>
            <a:off x="677334" y="2160589"/>
            <a:ext cx="8596800" cy="43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pt-BR" sz="2400"/>
              <a:t>O STP GAME consiste em uma dinâmica voltada para a produção de peças chamadas de “calços de motor” cujo objetivo é demonstrar os conceitos da produção enxuta para os </a:t>
            </a:r>
            <a:r>
              <a:rPr lang="pt-BR" sz="2400"/>
              <a:t>participantes.</a:t>
            </a:r>
            <a:r>
              <a:rPr lang="pt-BR" sz="2400"/>
              <a:t> </a:t>
            </a:r>
            <a:endParaRPr sz="2400"/>
          </a:p>
          <a:p>
            <a:pPr indent="0" lvl="0" marL="34290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pt-BR" sz="2400"/>
              <a:t>Jogo para no máximo 30 jogadores;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Os “calços de motor”</a:t>
            </a:r>
            <a:endParaRPr/>
          </a:p>
        </p:txBody>
      </p:sp>
      <p:pic>
        <p:nvPicPr>
          <p:cNvPr id="157" name="Google Shape;15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625" y="1930400"/>
            <a:ext cx="8924750" cy="333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Objetivo</a:t>
            </a:r>
            <a:endParaRPr/>
          </a:p>
        </p:txBody>
      </p:sp>
      <p:sp>
        <p:nvSpPr>
          <p:cNvPr id="163" name="Google Shape;163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3380" lvl="0" marL="342900" rtl="0" algn="just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pt-BR" sz="2400"/>
              <a:t>O intuito é que os participantes tenham a percepção das melhorias implementadas no sistema de produção ao final da dinâmica em relação ao que haviam elaborado no início do jogo.</a:t>
            </a:r>
            <a:endParaRPr sz="2400"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7fc2103a33_0_41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Pontuação:</a:t>
            </a:r>
            <a:endParaRPr/>
          </a:p>
        </p:txBody>
      </p:sp>
      <p:sp>
        <p:nvSpPr>
          <p:cNvPr id="169" name="Google Shape;169;g17fc2103a33_0_41"/>
          <p:cNvSpPr txBox="1"/>
          <p:nvPr>
            <p:ph idx="1" type="body"/>
          </p:nvPr>
        </p:nvSpPr>
        <p:spPr>
          <a:xfrm>
            <a:off x="677324" y="1507150"/>
            <a:ext cx="8596800" cy="19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941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►"/>
            </a:pPr>
            <a:r>
              <a:rPr lang="pt-BR" sz="1700"/>
              <a:t>Ao final da rodada, serão coletados os resultados para comparação entre as equipes em relação ao cenário anterior e entre elas, para poder definir a equipe que melhor se organizou.</a:t>
            </a:r>
            <a:endParaRPr sz="1700"/>
          </a:p>
          <a:p>
            <a:pPr indent="-35941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►"/>
            </a:pPr>
            <a:r>
              <a:rPr lang="pt-BR" sz="1700"/>
              <a:t>A equipe vencedora será aquela que acumular menos pontos e o critério de desempate será a equipe que somar menor pontuação na seguinte ordem: quantidade de produtos defeituosos, stock-out, lead-time, estoque de produto acabado e por último estoque em processo.</a:t>
            </a:r>
            <a:endParaRPr sz="1700"/>
          </a:p>
          <a:p>
            <a:pPr indent="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1700"/>
          </a:p>
        </p:txBody>
      </p:sp>
      <p:pic>
        <p:nvPicPr>
          <p:cNvPr id="170" name="Google Shape;170;g17fc2103a33_0_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9225" y="3500325"/>
            <a:ext cx="7139724" cy="28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pt-BR" sz="4400"/>
              <a:t>Etapas:</a:t>
            </a:r>
            <a:endParaRPr/>
          </a:p>
        </p:txBody>
      </p:sp>
      <p:sp>
        <p:nvSpPr>
          <p:cNvPr id="176" name="Google Shape;176;p4"/>
          <p:cNvSpPr txBox="1"/>
          <p:nvPr>
            <p:ph idx="1" type="body"/>
          </p:nvPr>
        </p:nvSpPr>
        <p:spPr>
          <a:xfrm>
            <a:off x="677271" y="1488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Apresentação – os mediadores irão apresentar aos participantes a proposta do jogo;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Será solicitado que os participantes dividam-se em grupos de seis pessoas;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Cada grupo será alocado em seus respectivos locais de postos de trabalho;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Serão apresentadas as regras do jogo para toda a turma através do equipamento multimídia;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Se iniciará o primeiro cenário produtivo e ao final serão coletados os resultados de cada grupo individualmente;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Serão apresentados os conceitos do Sistema Toyota de Produção;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Uma breve pausa para os grupos se reunirem e definirem seu novo layout de sistema produtivo;</a:t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7fc2103a33_0_7"/>
          <p:cNvSpPr txBox="1"/>
          <p:nvPr>
            <p:ph idx="1" type="body"/>
          </p:nvPr>
        </p:nvSpPr>
        <p:spPr>
          <a:xfrm>
            <a:off x="616659" y="6068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Depois da montagem dos novos sistemas, dar-se-á início ao segundo cenário e ao final serão coletados os resultados de cada grupo individualmente;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Cada grupo deverá descrever, em um formulário dado, detalhadamente cada modificação feita em seu sistema produtivo;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Em seguida, os mediadores implementarão o terceiro cenário e darão início a esta etapa. Ao final, serão coletados os resultados de cada grupo individualmente;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Serão expostos os motivos pelos quais foram implementados tais definições de postos e layout e serão comparados os resultados dos três cenários de cada grupo individualmente;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Para dar um sentido de jogo propriamente dito à dinâmica além do aprendizado, o ganhador será aquele grupo que propor a melhor solução para o segundo cenário;</a:t>
            </a:r>
            <a:endParaRPr sz="1900"/>
          </a:p>
          <a:p>
            <a:pPr indent="-37211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pt-BR" sz="1900"/>
              <a:t>Por fim, será entregue aos grupos um questionário de feedback com críticas e sugestões ao jogo.</a:t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7fc2103a33_0_1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1:</a:t>
            </a:r>
            <a:endParaRPr/>
          </a:p>
        </p:txBody>
      </p:sp>
      <p:pic>
        <p:nvPicPr>
          <p:cNvPr id="187" name="Google Shape;187;g17fc2103a33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3513" y="1596825"/>
            <a:ext cx="6204424" cy="456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7fc2103a33_0_23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Cenário 1:</a:t>
            </a:r>
            <a:endParaRPr/>
          </a:p>
        </p:txBody>
      </p:sp>
      <p:sp>
        <p:nvSpPr>
          <p:cNvPr id="193" name="Google Shape;193;g17fc2103a33_0_23"/>
          <p:cNvSpPr txBox="1"/>
          <p:nvPr/>
        </p:nvSpPr>
        <p:spPr>
          <a:xfrm>
            <a:off x="825375" y="1517275"/>
            <a:ext cx="8663700" cy="461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►"/>
            </a:pPr>
            <a:r>
              <a:rPr lang="pt-BR" sz="1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Haverá partes defeituosas nos estoques sem que as equipes saibam das mesmas</a:t>
            </a: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O estoquista só poderá manusear o estoque quando for solicitado por um dos operadores e somente na quantidade solicitada;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Somente o estoquista poderá manusear o estoque;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O estoquista só pode atender um posto de cada vez;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O lote de transferência será de duas unidades por posto;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Cada operador deverá levar as peças para o posto seguinte e retornar ao seu posto de trabalho;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Cada operador só deverá buscar as peças necessárias para suas operações quando a peça do posto anterior estiver no seu local de trabalho (setup interno e não simultâneo) em todos os postos;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Cada operador só poderá fazer a sua própria função;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941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Trebuchet MS"/>
              <a:buChar char="►"/>
            </a:pPr>
            <a:r>
              <a:rPr lang="pt-BR" sz="1700">
                <a:latin typeface="Trebuchet MS"/>
                <a:ea typeface="Trebuchet MS"/>
                <a:cs typeface="Trebuchet MS"/>
                <a:sym typeface="Trebuchet MS"/>
              </a:rPr>
              <a:t>O layout definido pelos moderadores não poderá ser modificado.</a:t>
            </a:r>
            <a:endParaRPr sz="17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ado">
  <a:themeElements>
    <a:clrScheme name="Azul Quente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2022-08-31T14:57:06Z</dcterms:created>
  <dc:creator>Games New</dc:creator>
</cp:coreProperties>
</file>