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3" r:id="rId9"/>
    <p:sldId id="264" r:id="rId10"/>
    <p:sldId id="267" r:id="rId11"/>
    <p:sldId id="265" r:id="rId12"/>
    <p:sldId id="269" r:id="rId13"/>
    <p:sldId id="270" r:id="rId14"/>
    <p:sldId id="271" r:id="rId15"/>
    <p:sldId id="273" r:id="rId16"/>
    <p:sldId id="27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38" autoAdjust="0"/>
    <p:restoredTop sz="94660"/>
  </p:normalViewPr>
  <p:slideViewPr>
    <p:cSldViewPr snapToGrid="0">
      <p:cViewPr varScale="1">
        <p:scale>
          <a:sx n="72" d="100"/>
          <a:sy n="72" d="100"/>
        </p:scale>
        <p:origin x="7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D10FA-A7E0-41B6-8ED5-D652B2DD86B6}" type="datetimeFigureOut">
              <a:rPr lang="pt-BR" smtClean="0"/>
              <a:t>31/08/2022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B42D-D489-4B42-9681-ABFD08F7B6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9198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D10FA-A7E0-41B6-8ED5-D652B2DD86B6}" type="datetimeFigureOut">
              <a:rPr lang="pt-BR" smtClean="0"/>
              <a:t>31/08/2022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B42D-D489-4B42-9681-ABFD08F7B6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2181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D10FA-A7E0-41B6-8ED5-D652B2DD86B6}" type="datetimeFigureOut">
              <a:rPr lang="pt-BR" smtClean="0"/>
              <a:t>31/08/2022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B42D-D489-4B42-9681-ABFD08F7B6CA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05326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D10FA-A7E0-41B6-8ED5-D652B2DD86B6}" type="datetimeFigureOut">
              <a:rPr lang="pt-BR" smtClean="0"/>
              <a:t>31/08/2022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B42D-D489-4B42-9681-ABFD08F7B6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8337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D10FA-A7E0-41B6-8ED5-D652B2DD86B6}" type="datetimeFigureOut">
              <a:rPr lang="pt-BR" smtClean="0"/>
              <a:t>31/08/2022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B42D-D489-4B42-9681-ABFD08F7B6CA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3780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D10FA-A7E0-41B6-8ED5-D652B2DD86B6}" type="datetimeFigureOut">
              <a:rPr lang="pt-BR" smtClean="0"/>
              <a:t>31/08/2022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B42D-D489-4B42-9681-ABFD08F7B6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15707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D10FA-A7E0-41B6-8ED5-D652B2DD86B6}" type="datetimeFigureOut">
              <a:rPr lang="pt-BR" smtClean="0"/>
              <a:t>31/08/2022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B42D-D489-4B42-9681-ABFD08F7B6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9264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D10FA-A7E0-41B6-8ED5-D652B2DD86B6}" type="datetimeFigureOut">
              <a:rPr lang="pt-BR" smtClean="0"/>
              <a:t>31/08/2022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B42D-D489-4B42-9681-ABFD08F7B6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988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D10FA-A7E0-41B6-8ED5-D652B2DD86B6}" type="datetimeFigureOut">
              <a:rPr lang="pt-BR" smtClean="0"/>
              <a:t>31/08/2022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B42D-D489-4B42-9681-ABFD08F7B6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783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D10FA-A7E0-41B6-8ED5-D652B2DD86B6}" type="datetimeFigureOut">
              <a:rPr lang="pt-BR" smtClean="0"/>
              <a:t>31/08/2022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B42D-D489-4B42-9681-ABFD08F7B6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2556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D10FA-A7E0-41B6-8ED5-D652B2DD86B6}" type="datetimeFigureOut">
              <a:rPr lang="pt-BR" smtClean="0"/>
              <a:t>31/08/2022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B42D-D489-4B42-9681-ABFD08F7B6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2192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D10FA-A7E0-41B6-8ED5-D652B2DD86B6}" type="datetimeFigureOut">
              <a:rPr lang="pt-BR" smtClean="0"/>
              <a:t>31/08/2022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B42D-D489-4B42-9681-ABFD08F7B6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1597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D10FA-A7E0-41B6-8ED5-D652B2DD86B6}" type="datetimeFigureOut">
              <a:rPr lang="pt-BR" smtClean="0"/>
              <a:t>31/08/2022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B42D-D489-4B42-9681-ABFD08F7B6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6564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D10FA-A7E0-41B6-8ED5-D652B2DD86B6}" type="datetimeFigureOut">
              <a:rPr lang="pt-BR" smtClean="0"/>
              <a:t>31/08/2022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B42D-D489-4B42-9681-ABFD08F7B6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7802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D10FA-A7E0-41B6-8ED5-D652B2DD86B6}" type="datetimeFigureOut">
              <a:rPr lang="pt-BR" smtClean="0"/>
              <a:t>31/08/2022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B42D-D489-4B42-9681-ABFD08F7B6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1101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B42D-D489-4B42-9681-ABFD08F7B6CA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D10FA-A7E0-41B6-8ED5-D652B2DD86B6}" type="datetimeFigureOut">
              <a:rPr lang="pt-BR" smtClean="0"/>
              <a:t>31/08/2022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7235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D10FA-A7E0-41B6-8ED5-D652B2DD86B6}" type="datetimeFigureOut">
              <a:rPr lang="pt-BR" smtClean="0"/>
              <a:t>31/08/2022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FBB42D-D489-4B42-9681-ABFD08F7B6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3638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54133D-8253-41BF-A1FC-4D67F45F65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BR" sz="6600" dirty="0"/>
              <a:t>P.M. GAME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6276B64-4B95-48DD-84F8-5DA1E4664E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400" dirty="0"/>
              <a:t>Apresentação do Jogo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85D048BE-2994-48B9-A95A-BCCF334E4C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2973" y="610130"/>
            <a:ext cx="2009775" cy="220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047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9CA00-6639-4C33-9B0E-E1099E116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dirty="0"/>
              <a:t>Cartas de Situação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520BE96-76A1-47D9-BFC4-42A8D0113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75791"/>
            <a:ext cx="8596668" cy="4265572"/>
          </a:xfrm>
        </p:spPr>
        <p:txBody>
          <a:bodyPr>
            <a:normAutofit/>
          </a:bodyPr>
          <a:lstStyle/>
          <a:p>
            <a:pPr algn="just"/>
            <a:r>
              <a:rPr lang="pt-BR" sz="2400" dirty="0"/>
              <a:t>Cada bloco da rede atividades possui um montinho de cartas de situação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1D938BDA-914F-4377-AC74-D6F923B9D2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5597" y="3346602"/>
            <a:ext cx="5996195" cy="2694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128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9CA00-6639-4C33-9B0E-E1099E116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dirty="0"/>
              <a:t>Cartas de Situação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520BE96-76A1-47D9-BFC4-42A8D0113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65592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400" dirty="0"/>
          </a:p>
          <a:p>
            <a:pPr marL="0" indent="0" algn="just">
              <a:buNone/>
            </a:pPr>
            <a:r>
              <a:rPr lang="pt-BR" sz="2400" dirty="0"/>
              <a:t>O jogador anterior ao da vez:</a:t>
            </a:r>
          </a:p>
          <a:p>
            <a:pPr lvl="1" algn="just"/>
            <a:r>
              <a:rPr lang="pt-BR" sz="2200" dirty="0"/>
              <a:t>retira uma carta de situação e lê em voz alta</a:t>
            </a:r>
          </a:p>
          <a:p>
            <a:pPr lvl="1" algn="just"/>
            <a:r>
              <a:rPr lang="pt-BR" sz="2000" dirty="0"/>
              <a:t>cita quantos pilares estão contemplados pela carta de situação</a:t>
            </a:r>
          </a:p>
          <a:p>
            <a:pPr lvl="1" algn="just"/>
            <a:r>
              <a:rPr lang="pt-BR" sz="2000" dirty="0"/>
              <a:t>pergunta ao jogador da vez quais os pilares ele acredita que estão envolvidos no evento relacionado</a:t>
            </a:r>
          </a:p>
          <a:p>
            <a:pPr lvl="1"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97208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9CA00-6639-4C33-9B0E-E1099E116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dirty="0"/>
              <a:t>Cartas de Situação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520BE96-76A1-47D9-BFC4-42A8D0113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/>
          <a:p>
            <a:pPr algn="just"/>
            <a:r>
              <a:rPr lang="pt-BR" sz="2400" dirty="0"/>
              <a:t>Cartas com 4 pilares: o jogador da vez deverá acertar ao menos 3 pilares para obter a pontuação.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/>
              <a:t>Cartas com 3 pilares: o jogador da vez deverá acertar ao menos dois pilares.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/>
              <a:t>Cartas com 2 pilares: o jogador da vez deverá acertar ao menos 1 pilar.</a:t>
            </a:r>
          </a:p>
          <a:p>
            <a:pPr marL="0" indent="0" algn="just">
              <a:buNone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702580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9CA00-6639-4C33-9B0E-E1099E116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dirty="0"/>
              <a:t>Cartas de Decisão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520BE96-76A1-47D9-BFC4-42A8D0113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2400" dirty="0"/>
              <a:t>Caso o jogador acerte, poderá escolher em qual pilar irá inserir a pontuação na trilha de movimentação.</a:t>
            </a:r>
          </a:p>
          <a:p>
            <a:pPr algn="just"/>
            <a:endParaRPr lang="pt-BR" sz="2400" dirty="0"/>
          </a:p>
          <a:p>
            <a:pPr algn="just"/>
            <a:endParaRPr lang="pt-BR" sz="2400" dirty="0"/>
          </a:p>
          <a:p>
            <a:pPr algn="just"/>
            <a:r>
              <a:rPr lang="pt-BR" sz="2400" dirty="0"/>
              <a:t>Todos se movimentam na trilha de acordo com o pilar escolhido pelo jogador da vez.</a:t>
            </a:r>
          </a:p>
          <a:p>
            <a:pPr algn="just"/>
            <a:endParaRPr lang="pt-BR" sz="2400" dirty="0"/>
          </a:p>
          <a:p>
            <a:pPr algn="just"/>
            <a:endParaRPr lang="pt-BR" sz="2400" dirty="0"/>
          </a:p>
          <a:p>
            <a:pPr algn="just"/>
            <a:r>
              <a:rPr lang="pt-BR" sz="2400" dirty="0"/>
              <a:t>O jogador da vez aplica o bônus e o ônus.</a:t>
            </a:r>
          </a:p>
          <a:p>
            <a:pPr algn="just"/>
            <a:endParaRPr lang="pt-BR" sz="2400" dirty="0"/>
          </a:p>
          <a:p>
            <a:pPr marL="0" indent="0" algn="just">
              <a:buNone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1698187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9CA00-6639-4C33-9B0E-E1099E116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dirty="0"/>
              <a:t>Trilha de Movimentação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520BE96-76A1-47D9-BFC4-42A8D0113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/>
          <a:p>
            <a:pPr algn="just"/>
            <a:endParaRPr lang="pt-BR" sz="2400" dirty="0"/>
          </a:p>
          <a:p>
            <a:pPr marL="0" indent="0" algn="just">
              <a:buNone/>
            </a:pPr>
            <a:endParaRPr lang="pt-BR" sz="2400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5505D7CE-8138-4318-A488-7E11C841393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2217" y="2266619"/>
            <a:ext cx="2343150" cy="34385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1259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9CA00-6639-4C33-9B0E-E1099E116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dirty="0"/>
              <a:t>Pagamento das Atividades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520BE96-76A1-47D9-BFC4-42A8D0113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/>
          <a:p>
            <a:pPr algn="just"/>
            <a:r>
              <a:rPr lang="pt-BR" sz="2400" dirty="0"/>
              <a:t>No máximo é permitido completar 2 atividades por rodada</a:t>
            </a:r>
          </a:p>
          <a:p>
            <a:pPr algn="just"/>
            <a:endParaRPr lang="pt-BR" sz="2400" dirty="0"/>
          </a:p>
          <a:p>
            <a:pPr marL="0" indent="0" algn="just">
              <a:buNone/>
            </a:pPr>
            <a:endParaRPr lang="pt-BR" sz="2400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C3E297D8-039B-47D9-8F37-54EC6000449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115" y="3131035"/>
            <a:ext cx="7836590" cy="24082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4007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9CA00-6639-4C33-9B0E-E1099E116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dirty="0"/>
              <a:t>Pontuação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D520BE96-76A1-47D9-BFC4-42A8D0113B0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4" y="1930401"/>
                <a:ext cx="8596668" cy="4110962"/>
              </a:xfrm>
            </p:spPr>
            <p:txBody>
              <a:bodyPr>
                <a:normAutofit fontScale="92500" lnSpcReduction="10000"/>
              </a:bodyPr>
              <a:lstStyle/>
              <a:p>
                <a:pPr algn="just"/>
                <a:r>
                  <a:rPr lang="pt-BR" sz="2400" dirty="0"/>
                  <a:t>A pontuação do jogo se dá pela soma da posição final de cada pilar levando em consideração os critérios de bonificação e ônus obtidos. Mais duas vezes a posição final do jogador, que estará indicado pelo bloco.</a:t>
                </a:r>
              </a:p>
              <a:p>
                <a:pPr marL="0" indent="0" algn="just">
                  <a:buNone/>
                </a:pPr>
                <a:endParaRPr lang="pt-BR" sz="2400" dirty="0"/>
              </a:p>
              <a:p>
                <a:pPr algn="just"/>
                <a:r>
                  <a:rPr lang="pt-BR" sz="2400" dirty="0"/>
                  <a:t>Por exemplo: Se o jogador 1 possuir bônus em qualidade e ônus em custo, e tenha finalizado a partida na posição do tabuleiro 15 do bloco 9. E esteja alocado na trilha; prazo =10, escopo =7, qualidade =8 e custo =6. </a:t>
                </a:r>
              </a:p>
              <a:p>
                <a:r>
                  <a:rPr lang="pt-BR" sz="2400" dirty="0"/>
                  <a:t>Sua pontuação final será: </a:t>
                </a:r>
                <a:endParaRPr lang="pt-BR" sz="2400" i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i="1">
                          <a:latin typeface="Cambria Math" panose="02040503050406030204" pitchFamily="18" charset="0"/>
                        </a:rPr>
                        <m:t>{ [ (8∗2) + (6∗0,5) + 10 + 7 ]+ 2∗9 } = 54</m:t>
                      </m:r>
                    </m:oMath>
                  </m:oMathPara>
                </a14:m>
                <a:endParaRPr lang="pt-BR" sz="2400" dirty="0"/>
              </a:p>
              <a:p>
                <a:pPr algn="just"/>
                <a:endParaRPr lang="pt-BR" sz="2400" dirty="0"/>
              </a:p>
              <a:p>
                <a:pPr algn="just"/>
                <a:endParaRPr lang="pt-BR" sz="2400" dirty="0"/>
              </a:p>
              <a:p>
                <a:pPr marL="0" indent="0" algn="just">
                  <a:buNone/>
                </a:pPr>
                <a:endParaRPr lang="pt-BR" sz="2400" dirty="0"/>
              </a:p>
            </p:txBody>
          </p:sp>
        </mc:Choice>
        <mc:Fallback xmlns="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D520BE96-76A1-47D9-BFC4-42A8D0113B0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930401"/>
                <a:ext cx="8596668" cy="4110962"/>
              </a:xfrm>
              <a:blipFill>
                <a:blip r:embed="rId2"/>
                <a:stretch>
                  <a:fillRect l="-426" t="-1929" r="-92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7330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9CA00-6639-4C33-9B0E-E1099E116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dirty="0"/>
              <a:t>Introdução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520BE96-76A1-47D9-BFC4-42A8D0113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99237"/>
          </a:xfrm>
        </p:spPr>
        <p:txBody>
          <a:bodyPr>
            <a:normAutofit/>
          </a:bodyPr>
          <a:lstStyle/>
          <a:p>
            <a:pPr algn="just"/>
            <a:endParaRPr lang="pt-BR" sz="2400" dirty="0"/>
          </a:p>
          <a:p>
            <a:pPr algn="just"/>
            <a:endParaRPr lang="pt-BR" sz="2400" dirty="0"/>
          </a:p>
          <a:p>
            <a:pPr algn="just"/>
            <a:r>
              <a:rPr lang="pt-BR" sz="2400" dirty="0"/>
              <a:t>O P.M. Game é um jogo de tabuleiro que aborda a gestão de projetos em uma obra de construção civil (prédio comercial).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/>
              <a:t>Jogo para 3 jogadores</a:t>
            </a:r>
          </a:p>
          <a:p>
            <a:pPr marL="0" indent="0" algn="just">
              <a:buNone/>
            </a:pPr>
            <a:r>
              <a:rPr lang="pt-B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89216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9CA00-6639-4C33-9B0E-E1099E116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dirty="0"/>
              <a:t>Pilares da Gestão de Projetos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520BE96-76A1-47D9-BFC4-42A8D0113B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pt-BR" sz="2400" dirty="0"/>
          </a:p>
          <a:p>
            <a:pPr algn="just"/>
            <a:r>
              <a:rPr lang="pt-BR" sz="2400" dirty="0"/>
              <a:t>Prazo</a:t>
            </a:r>
          </a:p>
          <a:p>
            <a:pPr algn="just"/>
            <a:r>
              <a:rPr lang="pt-BR" sz="2400" dirty="0"/>
              <a:t>Escopo</a:t>
            </a:r>
          </a:p>
          <a:p>
            <a:pPr algn="just"/>
            <a:r>
              <a:rPr lang="pt-BR" sz="2400" dirty="0"/>
              <a:t>Qualidade</a:t>
            </a:r>
          </a:p>
          <a:p>
            <a:pPr algn="just"/>
            <a:r>
              <a:rPr lang="pt-BR" sz="2400" dirty="0"/>
              <a:t>Custo</a:t>
            </a:r>
          </a:p>
        </p:txBody>
      </p:sp>
    </p:spTree>
    <p:extLst>
      <p:ext uri="{BB962C8B-B14F-4D97-AF65-F5344CB8AC3E}">
        <p14:creationId xmlns:p14="http://schemas.microsoft.com/office/powerpoint/2010/main" val="1695236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9CA00-6639-4C33-9B0E-E1099E116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dirty="0"/>
              <a:t>Tabuleiro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520BE96-76A1-47D9-BFC4-42A8D0113B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400" dirty="0"/>
              <a:t>Tabuleiro 1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8DEBC42-2908-41A3-9305-073C0C4B8129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421"/>
          <a:stretch/>
        </p:blipFill>
        <p:spPr bwMode="auto">
          <a:xfrm>
            <a:off x="1550076" y="3173040"/>
            <a:ext cx="7307867" cy="275068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0595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9CA00-6639-4C33-9B0E-E1099E116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dirty="0"/>
              <a:t>Tabuleiro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520BE96-76A1-47D9-BFC4-42A8D0113B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400" dirty="0"/>
              <a:t>Tabuleiro 2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6DB1A8F9-7925-472C-BD53-42D7A03FB4B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432" y="2908548"/>
            <a:ext cx="6942471" cy="31328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2716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9CA00-6639-4C33-9B0E-E1099E116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dirty="0"/>
              <a:t>Tabuleiro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520BE96-76A1-47D9-BFC4-42A8D0113B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400" dirty="0"/>
              <a:t>Tabuleiro 3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B61F0CA3-2D00-4301-A587-446247DA6A3A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546"/>
          <a:stretch/>
        </p:blipFill>
        <p:spPr bwMode="auto">
          <a:xfrm>
            <a:off x="1478611" y="2936923"/>
            <a:ext cx="7148554" cy="321502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17776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9CA00-6639-4C33-9B0E-E1099E116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dirty="0"/>
              <a:t>Objetivo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520BE96-76A1-47D9-BFC4-42A8D0113B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400" dirty="0"/>
              <a:t>Obter a maior pontuação ao final do jogo.</a:t>
            </a:r>
          </a:p>
          <a:p>
            <a:pPr algn="just"/>
            <a:endParaRPr lang="pt-BR" sz="2400" dirty="0"/>
          </a:p>
          <a:p>
            <a:pPr algn="just"/>
            <a:endParaRPr lang="pt-BR" sz="2400" dirty="0"/>
          </a:p>
          <a:p>
            <a:pPr algn="just"/>
            <a:endParaRPr lang="pt-BR" sz="2400" dirty="0"/>
          </a:p>
          <a:p>
            <a:pPr algn="just"/>
            <a:r>
              <a:rPr lang="pt-BR" sz="2400" dirty="0"/>
              <a:t>O jogo finaliza quando algum jogador completa todas as atividades do projeto. </a:t>
            </a:r>
          </a:p>
        </p:txBody>
      </p:sp>
    </p:spTree>
    <p:extLst>
      <p:ext uri="{BB962C8B-B14F-4D97-AF65-F5344CB8AC3E}">
        <p14:creationId xmlns:p14="http://schemas.microsoft.com/office/powerpoint/2010/main" val="1844835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9CA00-6639-4C33-9B0E-E1099E116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dirty="0"/>
              <a:t>Cartas de Decisão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520BE96-76A1-47D9-BFC4-42A8D0113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/>
          <a:p>
            <a:pPr algn="just"/>
            <a:r>
              <a:rPr lang="pt-BR" sz="2400" dirty="0"/>
              <a:t>Sorteadas no início do Jogo</a:t>
            </a:r>
          </a:p>
          <a:p>
            <a:pPr algn="just"/>
            <a:r>
              <a:rPr lang="pt-BR" sz="2400" dirty="0"/>
              <a:t>Definem o bônus e o ônus do jogador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1CE23A40-C626-44F4-8C53-8C999E331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2405" y="3429000"/>
            <a:ext cx="6239223" cy="301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883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9CA00-6639-4C33-9B0E-E1099E116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dirty="0"/>
              <a:t>Cartas de Situação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520BE96-76A1-47D9-BFC4-42A8D0113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75791"/>
            <a:ext cx="8596668" cy="4265572"/>
          </a:xfrm>
        </p:spPr>
        <p:txBody>
          <a:bodyPr>
            <a:normAutofit/>
          </a:bodyPr>
          <a:lstStyle/>
          <a:p>
            <a:pPr algn="just"/>
            <a:r>
              <a:rPr lang="pt-BR" sz="2400" dirty="0"/>
              <a:t>Eventos </a:t>
            </a:r>
          </a:p>
          <a:p>
            <a:pPr algn="just"/>
            <a:r>
              <a:rPr lang="pt-BR" sz="2400" dirty="0"/>
              <a:t>Positiva, negativa ou ambos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2D72E1D1-9592-4D56-87A8-8475ED0AD3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9360" y="3329235"/>
            <a:ext cx="6852616" cy="2919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62753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Azul Quent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134</TotalTime>
  <Words>408</Words>
  <Application>Microsoft Office PowerPoint</Application>
  <PresentationFormat>Widescreen</PresentationFormat>
  <Paragraphs>65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1" baseType="lpstr">
      <vt:lpstr>Arial</vt:lpstr>
      <vt:lpstr>Cambria Math</vt:lpstr>
      <vt:lpstr>Trebuchet MS</vt:lpstr>
      <vt:lpstr>Wingdings 3</vt:lpstr>
      <vt:lpstr>Facetado</vt:lpstr>
      <vt:lpstr>P.M. GAME</vt:lpstr>
      <vt:lpstr>Introdução</vt:lpstr>
      <vt:lpstr>Pilares da Gestão de Projetos</vt:lpstr>
      <vt:lpstr>Tabuleiro</vt:lpstr>
      <vt:lpstr>Tabuleiro</vt:lpstr>
      <vt:lpstr>Tabuleiro</vt:lpstr>
      <vt:lpstr>Objetivo</vt:lpstr>
      <vt:lpstr>Cartas de Decisão</vt:lpstr>
      <vt:lpstr>Cartas de Situação</vt:lpstr>
      <vt:lpstr>Cartas de Situação</vt:lpstr>
      <vt:lpstr>Cartas de Situação</vt:lpstr>
      <vt:lpstr>Cartas de Situação</vt:lpstr>
      <vt:lpstr>Cartas de Decisão</vt:lpstr>
      <vt:lpstr>Trilha de Movimentação</vt:lpstr>
      <vt:lpstr>Pagamento das Atividades</vt:lpstr>
      <vt:lpstr>Pontuação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P.M. GAME</dc:title>
  <dc:creator>Games New</dc:creator>
  <cp:lastModifiedBy>Games New</cp:lastModifiedBy>
  <cp:revision>26</cp:revision>
  <dcterms:created xsi:type="dcterms:W3CDTF">2022-08-31T14:57:06Z</dcterms:created>
  <dcterms:modified xsi:type="dcterms:W3CDTF">2022-09-01T00:33:05Z</dcterms:modified>
</cp:coreProperties>
</file>