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407538-B145-4A3A-B1FA-57BC08DC6FF3}" v="12" dt="2022-11-29T20:32:58.1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208352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8781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4427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9025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238218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15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232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596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2639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618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433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D405AB3-A92E-4070-9B25-7A29B221D9C4}" type="datetimeFigureOut">
              <a:rPr lang="pt-BR" smtClean="0"/>
              <a:t>29/11/2022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E9F547F-18EE-483F-B7A9-DD61302F908D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90811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565750-FDBC-FEFA-0045-A379E1EE1B2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Demand</a:t>
            </a:r>
            <a:r>
              <a:rPr lang="pt-BR" dirty="0"/>
              <a:t> </a:t>
            </a:r>
            <a:r>
              <a:rPr lang="pt-BR" dirty="0" err="1"/>
              <a:t>challenge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9A2AB1D-8936-6485-61A8-C1BB85232C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Guia de jogo</a:t>
            </a:r>
          </a:p>
        </p:txBody>
      </p:sp>
    </p:spTree>
    <p:extLst>
      <p:ext uri="{BB962C8B-B14F-4D97-AF65-F5344CB8AC3E}">
        <p14:creationId xmlns:p14="http://schemas.microsoft.com/office/powerpoint/2010/main" val="2066897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F6324-C973-AB45-18C2-7914FB7FA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62000"/>
          </a:xfrm>
        </p:spPr>
        <p:txBody>
          <a:bodyPr/>
          <a:lstStyle/>
          <a:p>
            <a:r>
              <a:rPr lang="pt-BR" dirty="0"/>
              <a:t>Cartão resumo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DC90A0-7952-1194-2A2A-D38BDC60E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447800"/>
            <a:ext cx="9601200" cy="762000"/>
          </a:xfrm>
        </p:spPr>
        <p:txBody>
          <a:bodyPr/>
          <a:lstStyle/>
          <a:p>
            <a:r>
              <a:rPr lang="pt-BR" dirty="0"/>
              <a:t>Por conter muitas informações e números, é disponibilizado um cartão para cada jogador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2588593E-4701-C370-CE03-877F7E32727B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89160" y="2209801"/>
            <a:ext cx="3413680" cy="4191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701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E7679A-7CAC-9AC8-6481-947C9BEC3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Apresentação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575B94C-C950-F7DD-0DD4-03C68BADB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jogo é no formato de tabuleiro, podendo ser jogado de forma online (via </a:t>
            </a:r>
            <a:r>
              <a:rPr lang="pt-BR" dirty="0" err="1"/>
              <a:t>excel</a:t>
            </a:r>
            <a:r>
              <a:rPr lang="pt-BR" dirty="0"/>
              <a:t>) ou presencialmente.</a:t>
            </a:r>
          </a:p>
          <a:p>
            <a:r>
              <a:rPr lang="pt-BR" dirty="0"/>
              <a:t>Existem inúmeros formatos para os tabuleiros, que deve ser sorteado antes do início da partida</a:t>
            </a:r>
          </a:p>
          <a:p>
            <a:r>
              <a:rPr lang="pt-BR" dirty="0"/>
              <a:t>É um jogo para 3 pessoas, porém é necessário mais uma para a manutenção do jogo durante seu desenvolvimento.</a:t>
            </a:r>
          </a:p>
          <a:p>
            <a:r>
              <a:rPr lang="pt-BR" dirty="0"/>
              <a:t>O objetivo do jogo é entregar as demandas estabelecidas e escolhidas durante as rodadas, usando conceitos de logística e planejamento de controle de produção.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6026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844ECD-A622-6E37-632C-B84941C6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344141"/>
            <a:ext cx="9601200" cy="1485900"/>
          </a:xfrm>
        </p:spPr>
        <p:txBody>
          <a:bodyPr/>
          <a:lstStyle/>
          <a:p>
            <a:r>
              <a:rPr lang="pt-BR" dirty="0"/>
              <a:t>Tabuleiro</a:t>
            </a: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53B0F0E0-5670-C444-1537-9B39A1689F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4560" y="1041010"/>
            <a:ext cx="8440615" cy="5472850"/>
          </a:xfrm>
        </p:spPr>
      </p:pic>
    </p:spTree>
    <p:extLst>
      <p:ext uri="{BB962C8B-B14F-4D97-AF65-F5344CB8AC3E}">
        <p14:creationId xmlns:p14="http://schemas.microsoft.com/office/powerpoint/2010/main" val="91267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FD3E49-F87B-5805-32CB-BFB396E3B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247650"/>
            <a:ext cx="9601200" cy="1485900"/>
          </a:xfrm>
        </p:spPr>
        <p:txBody>
          <a:bodyPr/>
          <a:lstStyle/>
          <a:p>
            <a:r>
              <a:rPr lang="pt-BR" dirty="0"/>
              <a:t>Cartas de demanda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FB6CD-C1DA-F323-79C5-2B1DE32DD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934485"/>
            <a:ext cx="9601200" cy="833005"/>
          </a:xfrm>
        </p:spPr>
        <p:txBody>
          <a:bodyPr/>
          <a:lstStyle/>
          <a:p>
            <a:r>
              <a:rPr lang="pt-BR" dirty="0"/>
              <a:t>O tabuleiro será preenchido com as cartas de demanda provenientes de cada classe.</a:t>
            </a:r>
          </a:p>
        </p:txBody>
      </p:sp>
      <p:pic>
        <p:nvPicPr>
          <p:cNvPr id="4" name="Espaço Reservado para Conteúdo 5">
            <a:extLst>
              <a:ext uri="{FF2B5EF4-FFF2-40B4-BE49-F238E27FC236}">
                <a16:creationId xmlns:a16="http://schemas.microsoft.com/office/drawing/2014/main" id="{3685C31E-4917-8CD1-3614-A79D8BF0C18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1266" y="1996663"/>
            <a:ext cx="4205068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096576F-7D11-4047-8892-31111ACAE9F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22831" y="1979469"/>
            <a:ext cx="4205068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E24F48B9-6641-2043-F873-0A77C7AF460A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31267" y="4321908"/>
            <a:ext cx="4205068" cy="1866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985A2B25-6E41-2246-6EBB-9BA76C3F9663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05833" y="4302006"/>
            <a:ext cx="4222066" cy="186690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tângulo 7">
            <a:extLst>
              <a:ext uri="{FF2B5EF4-FFF2-40B4-BE49-F238E27FC236}">
                <a16:creationId xmlns:a16="http://schemas.microsoft.com/office/drawing/2014/main" id="{1F2D8265-53DD-6B43-2130-B40AFEF3F2C3}"/>
              </a:ext>
            </a:extLst>
          </p:cNvPr>
          <p:cNvSpPr/>
          <p:nvPr/>
        </p:nvSpPr>
        <p:spPr>
          <a:xfrm>
            <a:off x="744086" y="2399480"/>
            <a:ext cx="8871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pt-BR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0901B1EB-891B-E59C-F61B-D7D3CBD77BE4}"/>
              </a:ext>
            </a:extLst>
          </p:cNvPr>
          <p:cNvSpPr/>
          <p:nvPr/>
        </p:nvSpPr>
        <p:spPr>
          <a:xfrm>
            <a:off x="6144509" y="2399480"/>
            <a:ext cx="6030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55053A5-A129-41F1-D7E8-C86CCB61A1C7}"/>
              </a:ext>
            </a:extLst>
          </p:cNvPr>
          <p:cNvSpPr/>
          <p:nvPr/>
        </p:nvSpPr>
        <p:spPr>
          <a:xfrm>
            <a:off x="744086" y="4793693"/>
            <a:ext cx="88718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763546F6-F779-312B-EE85-82A9DBC06D96}"/>
              </a:ext>
            </a:extLst>
          </p:cNvPr>
          <p:cNvSpPr/>
          <p:nvPr/>
        </p:nvSpPr>
        <p:spPr>
          <a:xfrm>
            <a:off x="6128582" y="4628846"/>
            <a:ext cx="6319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72966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714255-0294-E747-B25E-44109658A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24345"/>
          </a:xfrm>
        </p:spPr>
        <p:txBody>
          <a:bodyPr/>
          <a:lstStyle/>
          <a:p>
            <a:r>
              <a:rPr lang="pt-BR" dirty="0"/>
              <a:t>Cartas de evento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D483418-9A6B-392A-AE35-656387251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824345"/>
          </a:xfrm>
        </p:spPr>
        <p:txBody>
          <a:bodyPr/>
          <a:lstStyle/>
          <a:p>
            <a:r>
              <a:rPr lang="pt-BR" dirty="0"/>
              <a:t>A cada duas rodadas, é sorteado alguma carta de evento, podendo ser positivo ou negativo. E as vezes, fazendo com que todos mudem sua estratégia.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B691AD9A-65A0-95CE-A9EB-26F7F4E0656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12013" y="3429000"/>
            <a:ext cx="6175716" cy="26453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5090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5592E-4406-9583-8002-C321C763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Instruções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85321EE-41BC-6029-8996-34CCF5CD0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008909"/>
          </a:xfrm>
        </p:spPr>
        <p:txBody>
          <a:bodyPr/>
          <a:lstStyle/>
          <a:p>
            <a:r>
              <a:rPr lang="pt-BR" dirty="0"/>
              <a:t>Cada jogador começa com 80 pontos, podendo escolher uma classe.</a:t>
            </a:r>
          </a:p>
          <a:p>
            <a:pPr marL="530352" lvl="1" indent="0">
              <a:buNone/>
            </a:pPr>
            <a:r>
              <a:rPr lang="pt-BR" i="0" dirty="0"/>
              <a:t>Classe A = 80 moedas</a:t>
            </a:r>
          </a:p>
          <a:p>
            <a:pPr marL="530352" lvl="1" indent="0">
              <a:buNone/>
            </a:pPr>
            <a:r>
              <a:rPr lang="pt-BR" i="0" dirty="0"/>
              <a:t>Classe B = 70 moedas</a:t>
            </a:r>
          </a:p>
          <a:p>
            <a:pPr marL="530352" lvl="1" indent="0">
              <a:buNone/>
            </a:pPr>
            <a:r>
              <a:rPr lang="pt-BR" i="0" dirty="0"/>
              <a:t>Classe C = 60 moedas</a:t>
            </a:r>
          </a:p>
          <a:p>
            <a:pPr marL="530352" lvl="1" indent="0">
              <a:buNone/>
            </a:pPr>
            <a:r>
              <a:rPr lang="pt-BR" i="0" dirty="0"/>
              <a:t>Classe D = 50 moedas</a:t>
            </a:r>
          </a:p>
          <a:p>
            <a:pPr marL="530352" lvl="1" indent="0">
              <a:buNone/>
            </a:pPr>
            <a:endParaRPr lang="pt-BR" i="0" dirty="0"/>
          </a:p>
          <a:p>
            <a:pPr lvl="1">
              <a:buFont typeface="Wingdings" panose="05000000000000000000" pitchFamily="2" charset="2"/>
              <a:buChar char="§"/>
            </a:pPr>
            <a:endParaRPr lang="pt-BR" i="0" dirty="0"/>
          </a:p>
          <a:p>
            <a:pPr marL="530352" lvl="1" indent="0">
              <a:buNone/>
            </a:pPr>
            <a:endParaRPr lang="pt-BR" i="0" dirty="0"/>
          </a:p>
          <a:p>
            <a:pPr marL="530352" lvl="1" indent="0">
              <a:buNone/>
            </a:pPr>
            <a:endParaRPr lang="pt-BR" i="0" dirty="0"/>
          </a:p>
          <a:p>
            <a:pPr marL="530352" lvl="1" indent="0">
              <a:buNone/>
            </a:pPr>
            <a:endParaRPr lang="pt-BR" i="0" dirty="0"/>
          </a:p>
          <a:p>
            <a:pPr marL="530352" lvl="1" indent="0">
              <a:buNone/>
            </a:pPr>
            <a:endParaRPr lang="pt-BR" i="0" dirty="0"/>
          </a:p>
          <a:p>
            <a:pPr lvl="1">
              <a:buFont typeface="Wingdings" panose="05000000000000000000" pitchFamily="2" charset="2"/>
              <a:buChar char="§"/>
            </a:pPr>
            <a:endParaRPr lang="pt-BR" i="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58BD6CF-34CA-C335-480E-72486BA813C8}"/>
              </a:ext>
            </a:extLst>
          </p:cNvPr>
          <p:cNvSpPr txBox="1"/>
          <p:nvPr/>
        </p:nvSpPr>
        <p:spPr>
          <a:xfrm>
            <a:off x="1371600" y="4686301"/>
            <a:ext cx="9601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sz="2000" dirty="0"/>
              <a:t>Todos tem direito a uma fábrica (começando com 50 produtos) e 1 caminhão. </a:t>
            </a:r>
          </a:p>
        </p:txBody>
      </p:sp>
    </p:spTree>
    <p:extLst>
      <p:ext uri="{BB962C8B-B14F-4D97-AF65-F5344CB8AC3E}">
        <p14:creationId xmlns:p14="http://schemas.microsoft.com/office/powerpoint/2010/main" val="4031141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644D55-3395-080D-23AB-475D41564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Instruções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E5EE2F7-6C7A-33AF-5AE9-130454011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Durante a rodada, cada jogador pode fazer 3 ações que podem ser: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Pegar uma demanda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Andar com o caminhão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Atender uma demanda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Encher o caminhão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t-BR" dirty="0"/>
              <a:t>Comprar caminhão e/ou fábrica</a:t>
            </a:r>
          </a:p>
          <a:p>
            <a:pPr>
              <a:buFont typeface="Arial" panose="020B0604020202020204" pitchFamily="34" charset="0"/>
              <a:buChar char="•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95620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458357-0D5F-0649-BCA6-27AA6B25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Instruções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6C9B92-62F3-C054-7858-03E61CA55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jogador pode escolher uma demanda de qualquer lugar (sem importar a classe) que já não tenha sido escolhido por outra pessoa.</a:t>
            </a:r>
          </a:p>
          <a:p>
            <a:r>
              <a:rPr lang="pt-BR" dirty="0"/>
              <a:t>Vai ser marcado na trilha do tempo, quando e onde o jogador deve fazer sua entrega.</a:t>
            </a:r>
          </a:p>
          <a:p>
            <a:r>
              <a:rPr lang="pt-BR" dirty="0"/>
              <a:t>Caso não consiga, outro jogador pode fazer a entrega sem custos adicionais de transporte.</a:t>
            </a:r>
          </a:p>
          <a:p>
            <a:r>
              <a:rPr lang="pt-BR" dirty="0"/>
              <a:t>O caminhão se movimenta pelos vértices dos hexágonos.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36891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1FF4A-0F4C-2725-4A0E-A8F17705D7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82782"/>
          </a:xfrm>
        </p:spPr>
        <p:txBody>
          <a:bodyPr/>
          <a:lstStyle/>
          <a:p>
            <a:r>
              <a:rPr lang="pt-BR" dirty="0"/>
              <a:t>Preços e pontuação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476BCF-A727-3043-80EF-AB95E2174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286000"/>
            <a:ext cx="9601200" cy="2590800"/>
          </a:xfrm>
        </p:spPr>
        <p:txBody>
          <a:bodyPr/>
          <a:lstStyle/>
          <a:p>
            <a:r>
              <a:rPr lang="pt-BR" dirty="0"/>
              <a:t>Para a compra de uma fábrica, deve ser gasto o mesmo valor inicial devido a sua classe.</a:t>
            </a:r>
          </a:p>
          <a:p>
            <a:r>
              <a:rPr lang="pt-BR" dirty="0"/>
              <a:t>Um caminhão custa 60 moedas, não importando a classe inicial, e adicionando +2 ações na rodada do jogador</a:t>
            </a:r>
          </a:p>
          <a:p>
            <a:r>
              <a:rPr lang="pt-BR" dirty="0"/>
              <a:t>O jogo é finalizado na rodada 12, não importando se faltou ou não alguma entrega.</a:t>
            </a:r>
          </a:p>
          <a:p>
            <a:r>
              <a:rPr lang="pt-BR" dirty="0"/>
              <a:t>O vencedor é aquele que tiver mais ponto ao final das 12 rodadas, seguindo uma tabela a seguir:</a:t>
            </a:r>
          </a:p>
          <a:p>
            <a:endParaRPr lang="pt-BR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6B476F-E888-EAA5-3622-6A6C87B3C3D6}"/>
              </a:ext>
            </a:extLst>
          </p:cNvPr>
          <p:cNvSpPr txBox="1"/>
          <p:nvPr/>
        </p:nvSpPr>
        <p:spPr>
          <a:xfrm>
            <a:off x="3962400" y="4876800"/>
            <a:ext cx="4419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pt-BR" sz="2000" dirty="0"/>
              <a:t>Cada ponto na tabela = 1 ponto</a:t>
            </a:r>
          </a:p>
          <a:p>
            <a:pPr marL="0" indent="0" algn="ctr">
              <a:buNone/>
            </a:pPr>
            <a:r>
              <a:rPr lang="pt-BR" sz="2000" dirty="0"/>
              <a:t>Cada 5 moedas = 1 ponto</a:t>
            </a:r>
          </a:p>
          <a:p>
            <a:pPr marL="0" indent="0" algn="ctr">
              <a:buNone/>
            </a:pPr>
            <a:r>
              <a:rPr lang="pt-BR" sz="2000" dirty="0"/>
              <a:t>Cada fábrica = 11 pontos</a:t>
            </a:r>
          </a:p>
          <a:p>
            <a:pPr marL="0" indent="0" algn="ctr">
              <a:buNone/>
            </a:pPr>
            <a:r>
              <a:rPr lang="pt-BR" sz="2000" dirty="0"/>
              <a:t>Cada caminhão = 8 pontos</a:t>
            </a:r>
          </a:p>
        </p:txBody>
      </p:sp>
    </p:spTree>
    <p:extLst>
      <p:ext uri="{BB962C8B-B14F-4D97-AF65-F5344CB8AC3E}">
        <p14:creationId xmlns:p14="http://schemas.microsoft.com/office/powerpoint/2010/main" val="313063117"/>
      </p:ext>
    </p:extLst>
  </p:cSld>
  <p:clrMapOvr>
    <a:masterClrMapping/>
  </p:clrMapOvr>
</p:sld>
</file>

<file path=ppt/theme/theme1.xml><?xml version="1.0" encoding="utf-8"?>
<a:theme xmlns:a="http://schemas.openxmlformats.org/drawingml/2006/main" name="Cortar">
  <a:themeElements>
    <a:clrScheme name="Cortar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ortar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ortar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F1CC35F63A1042A0276C0F81803C20" ma:contentTypeVersion="0" ma:contentTypeDescription="Create a new document." ma:contentTypeScope="" ma:versionID="9319aeeb3afb9756404a50bbae97d76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659bec8292129218486ae3ae6b1aa5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959DFF-7A9C-4A26-A7D1-41EBCD05E947}">
  <ds:schemaRefs>
    <ds:schemaRef ds:uri="http://purl.org/dc/elements/1.1/"/>
    <ds:schemaRef ds:uri="http://purl.org/dc/dcmitype/"/>
    <ds:schemaRef ds:uri="http://schemas.microsoft.com/office/infopath/2007/PartnerControls"/>
    <ds:schemaRef ds:uri="http://purl.org/dc/terms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</ds:schemaRefs>
</ds:datastoreItem>
</file>

<file path=customXml/itemProps2.xml><?xml version="1.0" encoding="utf-8"?>
<ds:datastoreItem xmlns:ds="http://schemas.openxmlformats.org/officeDocument/2006/customXml" ds:itemID="{F51E0A17-E1D3-4811-ABA7-91AD05E567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899BEF-7DC3-4966-9F28-F3331889BD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TM10001105[[fn=Cortar]]</Template>
  <TotalTime>33</TotalTime>
  <Words>416</Words>
  <Application>Microsoft Office PowerPoint</Application>
  <PresentationFormat>Widescreen</PresentationFormat>
  <Paragraphs>52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Franklin Gothic Book</vt:lpstr>
      <vt:lpstr>Wingdings</vt:lpstr>
      <vt:lpstr>Cortar</vt:lpstr>
      <vt:lpstr>Demand challenge</vt:lpstr>
      <vt:lpstr>Apresentação</vt:lpstr>
      <vt:lpstr>Tabuleiro</vt:lpstr>
      <vt:lpstr>Cartas de demanda</vt:lpstr>
      <vt:lpstr>Cartas de evento</vt:lpstr>
      <vt:lpstr>Instruções</vt:lpstr>
      <vt:lpstr>Instruções</vt:lpstr>
      <vt:lpstr>Instruções</vt:lpstr>
      <vt:lpstr>Preços e pontuação</vt:lpstr>
      <vt:lpstr>Cartão resumo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challenge</dc:title>
  <dc:creator>José Hugo Azevedo</dc:creator>
  <cp:lastModifiedBy>José Hugo Azevedo</cp:lastModifiedBy>
  <cp:revision>2</cp:revision>
  <dcterms:created xsi:type="dcterms:W3CDTF">2022-11-27T17:17:42Z</dcterms:created>
  <dcterms:modified xsi:type="dcterms:W3CDTF">2022-11-29T20:34:14Z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2022-11-27T18:00:58Z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be4e7b75-9ccb-4c13-be31-7fbdde7e71cd</vt:lpwstr>
  </property>
  <property fmtid="{D5CDD505-2E9C-101B-9397-08002B2CF9AE}" pid="7" name="MSIP_Label_defa4170-0d19-0005-0004-bc88714345d2_ActionId">
    <vt:lpwstr>b3223cbc-88aa-4487-93cf-af1147b78e55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0x010100ADF1CC35F63A1042A0276C0F81803C20</vt:lpwstr>
  </property>
</Properties>
</file>