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FA5FDE-9AD9-4C45-967F-813A6172641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6C22D7-F577-4387-BC56-5308A91AD53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Ao início de jogo, o árbitro determinará qual cenário será utilizado como premissa para todas as equipes</a:t>
          </a:r>
          <a:endParaRPr lang="en-US"/>
        </a:p>
      </dgm:t>
    </dgm:pt>
    <dgm:pt modelId="{C63A6E6D-D5FF-4D95-A45A-8291ECB63987}" type="parTrans" cxnId="{C840EF36-B88B-470F-8A1B-CB03BD4BB1AC}">
      <dgm:prSet/>
      <dgm:spPr/>
      <dgm:t>
        <a:bodyPr/>
        <a:lstStyle/>
        <a:p>
          <a:endParaRPr lang="en-US"/>
        </a:p>
      </dgm:t>
    </dgm:pt>
    <dgm:pt modelId="{D102D67B-1123-41A4-8B97-8DE86591FE44}" type="sibTrans" cxnId="{C840EF36-B88B-470F-8A1B-CB03BD4BB1AC}">
      <dgm:prSet/>
      <dgm:spPr/>
      <dgm:t>
        <a:bodyPr/>
        <a:lstStyle/>
        <a:p>
          <a:endParaRPr lang="en-US"/>
        </a:p>
      </dgm:t>
    </dgm:pt>
    <dgm:pt modelId="{47E4B558-C85A-443E-A523-5587EFC428C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Neste cenário serão definidos o mercado no qual a empresa esta incluída e as características iniciais da empresa</a:t>
          </a:r>
          <a:endParaRPr lang="en-US"/>
        </a:p>
      </dgm:t>
    </dgm:pt>
    <dgm:pt modelId="{89B20BFA-6FE8-48D4-A657-AD4FE123981F}" type="parTrans" cxnId="{B98CB7B8-6641-4C39-B279-9F9844FEE463}">
      <dgm:prSet/>
      <dgm:spPr/>
      <dgm:t>
        <a:bodyPr/>
        <a:lstStyle/>
        <a:p>
          <a:endParaRPr lang="en-US"/>
        </a:p>
      </dgm:t>
    </dgm:pt>
    <dgm:pt modelId="{E18D042F-0D7A-48E6-8249-0E4F3788763F}" type="sibTrans" cxnId="{B98CB7B8-6641-4C39-B279-9F9844FEE463}">
      <dgm:prSet/>
      <dgm:spPr/>
      <dgm:t>
        <a:bodyPr/>
        <a:lstStyle/>
        <a:p>
          <a:endParaRPr lang="en-US"/>
        </a:p>
      </dgm:t>
    </dgm:pt>
    <dgm:pt modelId="{C3E545A1-55E4-45E8-9BBD-993C16A4DAD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As informações iniciais permitirão aos participantes compreenderem a empresa e o mercado na qual ela esta inserida.</a:t>
          </a:r>
          <a:endParaRPr lang="en-US"/>
        </a:p>
      </dgm:t>
    </dgm:pt>
    <dgm:pt modelId="{335EC643-5358-4B7C-97E6-7FCDF0222F48}" type="parTrans" cxnId="{64717D08-5C7B-48ED-8358-9CBA44E6B282}">
      <dgm:prSet/>
      <dgm:spPr/>
      <dgm:t>
        <a:bodyPr/>
        <a:lstStyle/>
        <a:p>
          <a:endParaRPr lang="en-US"/>
        </a:p>
      </dgm:t>
    </dgm:pt>
    <dgm:pt modelId="{6667E9E5-59F8-48B3-B7AB-BCFAD5AB8252}" type="sibTrans" cxnId="{64717D08-5C7B-48ED-8358-9CBA44E6B282}">
      <dgm:prSet/>
      <dgm:spPr/>
      <dgm:t>
        <a:bodyPr/>
        <a:lstStyle/>
        <a:p>
          <a:endParaRPr lang="en-US"/>
        </a:p>
      </dgm:t>
    </dgm:pt>
    <dgm:pt modelId="{6C000DA7-FA2F-4B46-8B81-FEC52A8AA31F}" type="pres">
      <dgm:prSet presAssocID="{8AFA5FDE-9AD9-4C45-967F-813A6172641F}" presName="root" presStyleCnt="0">
        <dgm:presLayoutVars>
          <dgm:dir/>
          <dgm:resizeHandles val="exact"/>
        </dgm:presLayoutVars>
      </dgm:prSet>
      <dgm:spPr/>
    </dgm:pt>
    <dgm:pt modelId="{E360217D-207E-4B6E-B624-3A74C7176FBB}" type="pres">
      <dgm:prSet presAssocID="{C46C22D7-F577-4387-BC56-5308A91AD536}" presName="compNode" presStyleCnt="0"/>
      <dgm:spPr/>
    </dgm:pt>
    <dgm:pt modelId="{B7F4A4C6-4F40-4E19-ADB1-254121097CFE}" type="pres">
      <dgm:prSet presAssocID="{C46C22D7-F577-4387-BC56-5308A91AD536}" presName="bgRect" presStyleLbl="bgShp" presStyleIdx="0" presStyleCnt="3"/>
      <dgm:spPr/>
    </dgm:pt>
    <dgm:pt modelId="{79218AA8-214C-4EBD-AD6A-99A2BADCFCAA}" type="pres">
      <dgm:prSet presAssocID="{C46C22D7-F577-4387-BC56-5308A91AD53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ss Pieces"/>
        </a:ext>
      </dgm:extLst>
    </dgm:pt>
    <dgm:pt modelId="{2006B748-F1C3-4012-BBD5-6C3A43DDECBB}" type="pres">
      <dgm:prSet presAssocID="{C46C22D7-F577-4387-BC56-5308A91AD536}" presName="spaceRect" presStyleCnt="0"/>
      <dgm:spPr/>
    </dgm:pt>
    <dgm:pt modelId="{19A71628-C132-403B-99C9-8CEA288655B1}" type="pres">
      <dgm:prSet presAssocID="{C46C22D7-F577-4387-BC56-5308A91AD536}" presName="parTx" presStyleLbl="revTx" presStyleIdx="0" presStyleCnt="3">
        <dgm:presLayoutVars>
          <dgm:chMax val="0"/>
          <dgm:chPref val="0"/>
        </dgm:presLayoutVars>
      </dgm:prSet>
      <dgm:spPr/>
    </dgm:pt>
    <dgm:pt modelId="{44C29237-A293-4EEA-A71D-20367C25AD06}" type="pres">
      <dgm:prSet presAssocID="{D102D67B-1123-41A4-8B97-8DE86591FE44}" presName="sibTrans" presStyleCnt="0"/>
      <dgm:spPr/>
    </dgm:pt>
    <dgm:pt modelId="{119103B5-1A3C-4A9C-A3D8-B1AF0907A5B1}" type="pres">
      <dgm:prSet presAssocID="{47E4B558-C85A-443E-A523-5587EFC428C6}" presName="compNode" presStyleCnt="0"/>
      <dgm:spPr/>
    </dgm:pt>
    <dgm:pt modelId="{DCC37330-94E0-43BF-9039-6B165BC2CA00}" type="pres">
      <dgm:prSet presAssocID="{47E4B558-C85A-443E-A523-5587EFC428C6}" presName="bgRect" presStyleLbl="bgShp" presStyleIdx="1" presStyleCnt="3"/>
      <dgm:spPr/>
    </dgm:pt>
    <dgm:pt modelId="{39D1977A-FB15-48F9-AC4E-174854066C72}" type="pres">
      <dgm:prSet presAssocID="{47E4B558-C85A-443E-A523-5587EFC428C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dade"/>
        </a:ext>
      </dgm:extLst>
    </dgm:pt>
    <dgm:pt modelId="{28F72246-FEF7-4FC0-9D8E-4E6615DC11DA}" type="pres">
      <dgm:prSet presAssocID="{47E4B558-C85A-443E-A523-5587EFC428C6}" presName="spaceRect" presStyleCnt="0"/>
      <dgm:spPr/>
    </dgm:pt>
    <dgm:pt modelId="{355524A5-FE05-4919-99A7-706AC79C6BCF}" type="pres">
      <dgm:prSet presAssocID="{47E4B558-C85A-443E-A523-5587EFC428C6}" presName="parTx" presStyleLbl="revTx" presStyleIdx="1" presStyleCnt="3">
        <dgm:presLayoutVars>
          <dgm:chMax val="0"/>
          <dgm:chPref val="0"/>
        </dgm:presLayoutVars>
      </dgm:prSet>
      <dgm:spPr/>
    </dgm:pt>
    <dgm:pt modelId="{2100C076-29B7-4928-9CA5-919E9C299996}" type="pres">
      <dgm:prSet presAssocID="{E18D042F-0D7A-48E6-8249-0E4F3788763F}" presName="sibTrans" presStyleCnt="0"/>
      <dgm:spPr/>
    </dgm:pt>
    <dgm:pt modelId="{0AEDD929-B977-4CDE-8E21-C0E526784751}" type="pres">
      <dgm:prSet presAssocID="{C3E545A1-55E4-45E8-9BBD-993C16A4DAD0}" presName="compNode" presStyleCnt="0"/>
      <dgm:spPr/>
    </dgm:pt>
    <dgm:pt modelId="{6BD9B681-8151-4741-821D-013CB7315A53}" type="pres">
      <dgm:prSet presAssocID="{C3E545A1-55E4-45E8-9BBD-993C16A4DAD0}" presName="bgRect" presStyleLbl="bgShp" presStyleIdx="2" presStyleCnt="3"/>
      <dgm:spPr/>
    </dgm:pt>
    <dgm:pt modelId="{0B66BBB5-7131-4043-8A40-29DCCF53A862}" type="pres">
      <dgm:prSet presAssocID="{C3E545A1-55E4-45E8-9BBD-993C16A4DAD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seleção"/>
        </a:ext>
      </dgm:extLst>
    </dgm:pt>
    <dgm:pt modelId="{E086D8D3-F751-4A9C-812D-1530DD41255B}" type="pres">
      <dgm:prSet presAssocID="{C3E545A1-55E4-45E8-9BBD-993C16A4DAD0}" presName="spaceRect" presStyleCnt="0"/>
      <dgm:spPr/>
    </dgm:pt>
    <dgm:pt modelId="{2E88A561-3C42-4651-B1CD-C020464579DE}" type="pres">
      <dgm:prSet presAssocID="{C3E545A1-55E4-45E8-9BBD-993C16A4DAD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4717D08-5C7B-48ED-8358-9CBA44E6B282}" srcId="{8AFA5FDE-9AD9-4C45-967F-813A6172641F}" destId="{C3E545A1-55E4-45E8-9BBD-993C16A4DAD0}" srcOrd="2" destOrd="0" parTransId="{335EC643-5358-4B7C-97E6-7FCDF0222F48}" sibTransId="{6667E9E5-59F8-48B3-B7AB-BCFAD5AB8252}"/>
    <dgm:cxn modelId="{0AC80225-7883-487F-B74B-E43BA5A5A49F}" type="presOf" srcId="{47E4B558-C85A-443E-A523-5587EFC428C6}" destId="{355524A5-FE05-4919-99A7-706AC79C6BCF}" srcOrd="0" destOrd="0" presId="urn:microsoft.com/office/officeart/2018/2/layout/IconVerticalSolidList"/>
    <dgm:cxn modelId="{C840EF36-B88B-470F-8A1B-CB03BD4BB1AC}" srcId="{8AFA5FDE-9AD9-4C45-967F-813A6172641F}" destId="{C46C22D7-F577-4387-BC56-5308A91AD536}" srcOrd="0" destOrd="0" parTransId="{C63A6E6D-D5FF-4D95-A45A-8291ECB63987}" sibTransId="{D102D67B-1123-41A4-8B97-8DE86591FE44}"/>
    <dgm:cxn modelId="{9C485795-BD2F-47E9-A309-BCAE08053B37}" type="presOf" srcId="{8AFA5FDE-9AD9-4C45-967F-813A6172641F}" destId="{6C000DA7-FA2F-4B46-8B81-FEC52A8AA31F}" srcOrd="0" destOrd="0" presId="urn:microsoft.com/office/officeart/2018/2/layout/IconVerticalSolidList"/>
    <dgm:cxn modelId="{24B57BA1-F946-44F8-A843-6221AADCCAAC}" type="presOf" srcId="{C3E545A1-55E4-45E8-9BBD-993C16A4DAD0}" destId="{2E88A561-3C42-4651-B1CD-C020464579DE}" srcOrd="0" destOrd="0" presId="urn:microsoft.com/office/officeart/2018/2/layout/IconVerticalSolidList"/>
    <dgm:cxn modelId="{B98CB7B8-6641-4C39-B279-9F9844FEE463}" srcId="{8AFA5FDE-9AD9-4C45-967F-813A6172641F}" destId="{47E4B558-C85A-443E-A523-5587EFC428C6}" srcOrd="1" destOrd="0" parTransId="{89B20BFA-6FE8-48D4-A657-AD4FE123981F}" sibTransId="{E18D042F-0D7A-48E6-8249-0E4F3788763F}"/>
    <dgm:cxn modelId="{51740DF9-3404-4546-AE20-930C6EEDD226}" type="presOf" srcId="{C46C22D7-F577-4387-BC56-5308A91AD536}" destId="{19A71628-C132-403B-99C9-8CEA288655B1}" srcOrd="0" destOrd="0" presId="urn:microsoft.com/office/officeart/2018/2/layout/IconVerticalSolidList"/>
    <dgm:cxn modelId="{DD305E0C-17CE-4AC7-B9B2-9FCEB711D183}" type="presParOf" srcId="{6C000DA7-FA2F-4B46-8B81-FEC52A8AA31F}" destId="{E360217D-207E-4B6E-B624-3A74C7176FBB}" srcOrd="0" destOrd="0" presId="urn:microsoft.com/office/officeart/2018/2/layout/IconVerticalSolidList"/>
    <dgm:cxn modelId="{BAF3C7A7-871E-4EA7-BE96-18329B5CBF9E}" type="presParOf" srcId="{E360217D-207E-4B6E-B624-3A74C7176FBB}" destId="{B7F4A4C6-4F40-4E19-ADB1-254121097CFE}" srcOrd="0" destOrd="0" presId="urn:microsoft.com/office/officeart/2018/2/layout/IconVerticalSolidList"/>
    <dgm:cxn modelId="{C51D249D-F231-45EA-9607-233224DCF754}" type="presParOf" srcId="{E360217D-207E-4B6E-B624-3A74C7176FBB}" destId="{79218AA8-214C-4EBD-AD6A-99A2BADCFCAA}" srcOrd="1" destOrd="0" presId="urn:microsoft.com/office/officeart/2018/2/layout/IconVerticalSolidList"/>
    <dgm:cxn modelId="{753D4BC6-B4A0-430A-9DA1-EA0A17C758F2}" type="presParOf" srcId="{E360217D-207E-4B6E-B624-3A74C7176FBB}" destId="{2006B748-F1C3-4012-BBD5-6C3A43DDECBB}" srcOrd="2" destOrd="0" presId="urn:microsoft.com/office/officeart/2018/2/layout/IconVerticalSolidList"/>
    <dgm:cxn modelId="{8B1E8B04-5B01-4842-925A-A9C6A1AE78EC}" type="presParOf" srcId="{E360217D-207E-4B6E-B624-3A74C7176FBB}" destId="{19A71628-C132-403B-99C9-8CEA288655B1}" srcOrd="3" destOrd="0" presId="urn:microsoft.com/office/officeart/2018/2/layout/IconVerticalSolidList"/>
    <dgm:cxn modelId="{9ECAFB72-C18A-4F20-9269-78D00A69BEA9}" type="presParOf" srcId="{6C000DA7-FA2F-4B46-8B81-FEC52A8AA31F}" destId="{44C29237-A293-4EEA-A71D-20367C25AD06}" srcOrd="1" destOrd="0" presId="urn:microsoft.com/office/officeart/2018/2/layout/IconVerticalSolidList"/>
    <dgm:cxn modelId="{06383E69-2D19-473E-A600-854B1BE6D4C1}" type="presParOf" srcId="{6C000DA7-FA2F-4B46-8B81-FEC52A8AA31F}" destId="{119103B5-1A3C-4A9C-A3D8-B1AF0907A5B1}" srcOrd="2" destOrd="0" presId="urn:microsoft.com/office/officeart/2018/2/layout/IconVerticalSolidList"/>
    <dgm:cxn modelId="{77B686E6-8D73-46A5-97CA-0B621957A598}" type="presParOf" srcId="{119103B5-1A3C-4A9C-A3D8-B1AF0907A5B1}" destId="{DCC37330-94E0-43BF-9039-6B165BC2CA00}" srcOrd="0" destOrd="0" presId="urn:microsoft.com/office/officeart/2018/2/layout/IconVerticalSolidList"/>
    <dgm:cxn modelId="{3F64A438-242D-42F3-9110-C6DA5B6A93C5}" type="presParOf" srcId="{119103B5-1A3C-4A9C-A3D8-B1AF0907A5B1}" destId="{39D1977A-FB15-48F9-AC4E-174854066C72}" srcOrd="1" destOrd="0" presId="urn:microsoft.com/office/officeart/2018/2/layout/IconVerticalSolidList"/>
    <dgm:cxn modelId="{9F8371E8-BC05-42DB-A8B7-3B4BD7212337}" type="presParOf" srcId="{119103B5-1A3C-4A9C-A3D8-B1AF0907A5B1}" destId="{28F72246-FEF7-4FC0-9D8E-4E6615DC11DA}" srcOrd="2" destOrd="0" presId="urn:microsoft.com/office/officeart/2018/2/layout/IconVerticalSolidList"/>
    <dgm:cxn modelId="{482C8EE5-62E2-4FD3-880E-792CB37E6DAB}" type="presParOf" srcId="{119103B5-1A3C-4A9C-A3D8-B1AF0907A5B1}" destId="{355524A5-FE05-4919-99A7-706AC79C6BCF}" srcOrd="3" destOrd="0" presId="urn:microsoft.com/office/officeart/2018/2/layout/IconVerticalSolidList"/>
    <dgm:cxn modelId="{F476D049-CE57-45D3-8D1C-02779FFFE62C}" type="presParOf" srcId="{6C000DA7-FA2F-4B46-8B81-FEC52A8AA31F}" destId="{2100C076-29B7-4928-9CA5-919E9C299996}" srcOrd="3" destOrd="0" presId="urn:microsoft.com/office/officeart/2018/2/layout/IconVerticalSolidList"/>
    <dgm:cxn modelId="{C3DF6D25-DC17-425F-A20F-2581E932EBC3}" type="presParOf" srcId="{6C000DA7-FA2F-4B46-8B81-FEC52A8AA31F}" destId="{0AEDD929-B977-4CDE-8E21-C0E526784751}" srcOrd="4" destOrd="0" presId="urn:microsoft.com/office/officeart/2018/2/layout/IconVerticalSolidList"/>
    <dgm:cxn modelId="{22AF0F43-9CB8-4870-B282-8EBAB7C25582}" type="presParOf" srcId="{0AEDD929-B977-4CDE-8E21-C0E526784751}" destId="{6BD9B681-8151-4741-821D-013CB7315A53}" srcOrd="0" destOrd="0" presId="urn:microsoft.com/office/officeart/2018/2/layout/IconVerticalSolidList"/>
    <dgm:cxn modelId="{537F7002-DAF8-4843-BDA7-6ECD07465FA8}" type="presParOf" srcId="{0AEDD929-B977-4CDE-8E21-C0E526784751}" destId="{0B66BBB5-7131-4043-8A40-29DCCF53A862}" srcOrd="1" destOrd="0" presId="urn:microsoft.com/office/officeart/2018/2/layout/IconVerticalSolidList"/>
    <dgm:cxn modelId="{1EF6C1D0-DE27-4250-84F6-278F65B917AC}" type="presParOf" srcId="{0AEDD929-B977-4CDE-8E21-C0E526784751}" destId="{E086D8D3-F751-4A9C-812D-1530DD41255B}" srcOrd="2" destOrd="0" presId="urn:microsoft.com/office/officeart/2018/2/layout/IconVerticalSolidList"/>
    <dgm:cxn modelId="{D306A6E3-59BD-4AD7-8386-EEA1A1F6ADE0}" type="presParOf" srcId="{0AEDD929-B977-4CDE-8E21-C0E526784751}" destId="{2E88A561-3C42-4651-B1CD-C020464579D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3DC60F-8154-48C9-96C3-2A5C77AAFA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49459BB-0FCC-465E-81E3-A642357F987B}">
      <dgm:prSet/>
      <dgm:spPr/>
      <dgm:t>
        <a:bodyPr/>
        <a:lstStyle/>
        <a:p>
          <a:r>
            <a:rPr lang="pt-BR"/>
            <a:t>A cada rodada uma carta relativa a variabilidade do sistema será emitida.</a:t>
          </a:r>
          <a:endParaRPr lang="en-US"/>
        </a:p>
      </dgm:t>
    </dgm:pt>
    <dgm:pt modelId="{CE11F2F5-1DC8-4FDC-A182-D239146C27F5}" type="parTrans" cxnId="{7EAE0B90-0683-4C45-AED7-7E740066E1D4}">
      <dgm:prSet/>
      <dgm:spPr/>
      <dgm:t>
        <a:bodyPr/>
        <a:lstStyle/>
        <a:p>
          <a:endParaRPr lang="en-US"/>
        </a:p>
      </dgm:t>
    </dgm:pt>
    <dgm:pt modelId="{4BBF79D0-0AB4-4ED3-8D68-B487453690D6}" type="sibTrans" cxnId="{7EAE0B90-0683-4C45-AED7-7E740066E1D4}">
      <dgm:prSet/>
      <dgm:spPr/>
      <dgm:t>
        <a:bodyPr/>
        <a:lstStyle/>
        <a:p>
          <a:endParaRPr lang="en-US"/>
        </a:p>
      </dgm:t>
    </dgm:pt>
    <dgm:pt modelId="{ECD5443C-6B34-4487-97C5-62827B42F96B}">
      <dgm:prSet/>
      <dgm:spPr/>
      <dgm:t>
        <a:bodyPr/>
        <a:lstStyle/>
        <a:p>
          <a:r>
            <a:rPr lang="pt-BR"/>
            <a:t>Para o marketing representam variações sazonais e de valor do produto</a:t>
          </a:r>
          <a:endParaRPr lang="en-US"/>
        </a:p>
      </dgm:t>
    </dgm:pt>
    <dgm:pt modelId="{9C76FC3A-8C06-4A85-97B8-29466FAA48AB}" type="parTrans" cxnId="{C7E51375-5C2E-4A27-9045-4903AF9DD12F}">
      <dgm:prSet/>
      <dgm:spPr/>
      <dgm:t>
        <a:bodyPr/>
        <a:lstStyle/>
        <a:p>
          <a:endParaRPr lang="en-US"/>
        </a:p>
      </dgm:t>
    </dgm:pt>
    <dgm:pt modelId="{2124B390-9443-41B5-AEBF-31DA8A849577}" type="sibTrans" cxnId="{C7E51375-5C2E-4A27-9045-4903AF9DD12F}">
      <dgm:prSet/>
      <dgm:spPr/>
      <dgm:t>
        <a:bodyPr/>
        <a:lstStyle/>
        <a:p>
          <a:endParaRPr lang="en-US"/>
        </a:p>
      </dgm:t>
    </dgm:pt>
    <dgm:pt modelId="{689B2D06-AD5C-42BD-827E-D63D6F6C5FA9}">
      <dgm:prSet/>
      <dgm:spPr/>
      <dgm:t>
        <a:bodyPr/>
        <a:lstStyle/>
        <a:p>
          <a:r>
            <a:rPr lang="pt-BR"/>
            <a:t>Para a produção representam alterações de capacidade e prazo.</a:t>
          </a:r>
          <a:endParaRPr lang="en-US"/>
        </a:p>
      </dgm:t>
    </dgm:pt>
    <dgm:pt modelId="{CB355AC7-29F2-434A-B9CA-F812EFCBF76E}" type="parTrans" cxnId="{DF7AE133-EFAA-4BFA-A936-BB9BC5BD362A}">
      <dgm:prSet/>
      <dgm:spPr/>
      <dgm:t>
        <a:bodyPr/>
        <a:lstStyle/>
        <a:p>
          <a:endParaRPr lang="en-US"/>
        </a:p>
      </dgm:t>
    </dgm:pt>
    <dgm:pt modelId="{B75FB93E-7CFD-4538-A0AB-8C888C847057}" type="sibTrans" cxnId="{DF7AE133-EFAA-4BFA-A936-BB9BC5BD362A}">
      <dgm:prSet/>
      <dgm:spPr/>
      <dgm:t>
        <a:bodyPr/>
        <a:lstStyle/>
        <a:p>
          <a:endParaRPr lang="en-US"/>
        </a:p>
      </dgm:t>
    </dgm:pt>
    <dgm:pt modelId="{08C1DEE8-5139-4C75-A07B-08151AD1925B}">
      <dgm:prSet/>
      <dgm:spPr/>
      <dgm:t>
        <a:bodyPr/>
        <a:lstStyle/>
        <a:p>
          <a:r>
            <a:rPr lang="pt-BR"/>
            <a:t>Para o planejamento definição de metas a serem alcançadas.</a:t>
          </a:r>
          <a:endParaRPr lang="en-US"/>
        </a:p>
      </dgm:t>
    </dgm:pt>
    <dgm:pt modelId="{987C5E3A-A656-4B20-AF26-85A1FDAD2F2A}" type="parTrans" cxnId="{2D88ADC4-AF0F-4F0B-98F2-CBB1C3D8432E}">
      <dgm:prSet/>
      <dgm:spPr/>
      <dgm:t>
        <a:bodyPr/>
        <a:lstStyle/>
        <a:p>
          <a:endParaRPr lang="en-US"/>
        </a:p>
      </dgm:t>
    </dgm:pt>
    <dgm:pt modelId="{51735C7E-DA70-4B23-B121-5689B5637BE4}" type="sibTrans" cxnId="{2D88ADC4-AF0F-4F0B-98F2-CBB1C3D8432E}">
      <dgm:prSet/>
      <dgm:spPr/>
      <dgm:t>
        <a:bodyPr/>
        <a:lstStyle/>
        <a:p>
          <a:endParaRPr lang="en-US"/>
        </a:p>
      </dgm:t>
    </dgm:pt>
    <dgm:pt modelId="{1F06E9D3-F516-4544-8519-E1BB0C29642C}" type="pres">
      <dgm:prSet presAssocID="{7C3DC60F-8154-48C9-96C3-2A5C77AAFABE}" presName="linear" presStyleCnt="0">
        <dgm:presLayoutVars>
          <dgm:animLvl val="lvl"/>
          <dgm:resizeHandles val="exact"/>
        </dgm:presLayoutVars>
      </dgm:prSet>
      <dgm:spPr/>
    </dgm:pt>
    <dgm:pt modelId="{A6FC3D18-8798-4799-A6C6-79E6A69434AD}" type="pres">
      <dgm:prSet presAssocID="{B49459BB-0FCC-465E-81E3-A642357F987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C667172-C43F-4D04-9E4F-AEAB31FC2367}" type="pres">
      <dgm:prSet presAssocID="{4BBF79D0-0AB4-4ED3-8D68-B487453690D6}" presName="spacer" presStyleCnt="0"/>
      <dgm:spPr/>
    </dgm:pt>
    <dgm:pt modelId="{52143E86-5B8F-4AFF-8224-D860C15D0AC0}" type="pres">
      <dgm:prSet presAssocID="{ECD5443C-6B34-4487-97C5-62827B42F96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E2BC5F8-A7D8-424D-90CA-9325FB6471A7}" type="pres">
      <dgm:prSet presAssocID="{2124B390-9443-41B5-AEBF-31DA8A849577}" presName="spacer" presStyleCnt="0"/>
      <dgm:spPr/>
    </dgm:pt>
    <dgm:pt modelId="{4D4D6C29-0782-43BC-AB18-3957B40F5D41}" type="pres">
      <dgm:prSet presAssocID="{689B2D06-AD5C-42BD-827E-D63D6F6C5FA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CC85BE6-94F8-49C7-92E6-6942FFAC4123}" type="pres">
      <dgm:prSet presAssocID="{B75FB93E-7CFD-4538-A0AB-8C888C847057}" presName="spacer" presStyleCnt="0"/>
      <dgm:spPr/>
    </dgm:pt>
    <dgm:pt modelId="{13625DC6-FA0D-4D6E-9642-C6D8A4EF01CD}" type="pres">
      <dgm:prSet presAssocID="{08C1DEE8-5139-4C75-A07B-08151AD1925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E4DE201-FDBC-4523-98F2-2615575B9DA0}" type="presOf" srcId="{689B2D06-AD5C-42BD-827E-D63D6F6C5FA9}" destId="{4D4D6C29-0782-43BC-AB18-3957B40F5D41}" srcOrd="0" destOrd="0" presId="urn:microsoft.com/office/officeart/2005/8/layout/vList2"/>
    <dgm:cxn modelId="{DF7AE133-EFAA-4BFA-A936-BB9BC5BD362A}" srcId="{7C3DC60F-8154-48C9-96C3-2A5C77AAFABE}" destId="{689B2D06-AD5C-42BD-827E-D63D6F6C5FA9}" srcOrd="2" destOrd="0" parTransId="{CB355AC7-29F2-434A-B9CA-F812EFCBF76E}" sibTransId="{B75FB93E-7CFD-4538-A0AB-8C888C847057}"/>
    <dgm:cxn modelId="{F088B444-55D5-4935-8D88-483D29B8EC04}" type="presOf" srcId="{7C3DC60F-8154-48C9-96C3-2A5C77AAFABE}" destId="{1F06E9D3-F516-4544-8519-E1BB0C29642C}" srcOrd="0" destOrd="0" presId="urn:microsoft.com/office/officeart/2005/8/layout/vList2"/>
    <dgm:cxn modelId="{4B0F324F-E99E-4673-812D-66FBE9F46801}" type="presOf" srcId="{ECD5443C-6B34-4487-97C5-62827B42F96B}" destId="{52143E86-5B8F-4AFF-8224-D860C15D0AC0}" srcOrd="0" destOrd="0" presId="urn:microsoft.com/office/officeart/2005/8/layout/vList2"/>
    <dgm:cxn modelId="{C7E51375-5C2E-4A27-9045-4903AF9DD12F}" srcId="{7C3DC60F-8154-48C9-96C3-2A5C77AAFABE}" destId="{ECD5443C-6B34-4487-97C5-62827B42F96B}" srcOrd="1" destOrd="0" parTransId="{9C76FC3A-8C06-4A85-97B8-29466FAA48AB}" sibTransId="{2124B390-9443-41B5-AEBF-31DA8A849577}"/>
    <dgm:cxn modelId="{FE95E27B-5384-4452-BD05-C2609E89A4B0}" type="presOf" srcId="{B49459BB-0FCC-465E-81E3-A642357F987B}" destId="{A6FC3D18-8798-4799-A6C6-79E6A69434AD}" srcOrd="0" destOrd="0" presId="urn:microsoft.com/office/officeart/2005/8/layout/vList2"/>
    <dgm:cxn modelId="{D21ECC8F-3CF9-4BA5-92BB-28CE34050807}" type="presOf" srcId="{08C1DEE8-5139-4C75-A07B-08151AD1925B}" destId="{13625DC6-FA0D-4D6E-9642-C6D8A4EF01CD}" srcOrd="0" destOrd="0" presId="urn:microsoft.com/office/officeart/2005/8/layout/vList2"/>
    <dgm:cxn modelId="{7EAE0B90-0683-4C45-AED7-7E740066E1D4}" srcId="{7C3DC60F-8154-48C9-96C3-2A5C77AAFABE}" destId="{B49459BB-0FCC-465E-81E3-A642357F987B}" srcOrd="0" destOrd="0" parTransId="{CE11F2F5-1DC8-4FDC-A182-D239146C27F5}" sibTransId="{4BBF79D0-0AB4-4ED3-8D68-B487453690D6}"/>
    <dgm:cxn modelId="{2D88ADC4-AF0F-4F0B-98F2-CBB1C3D8432E}" srcId="{7C3DC60F-8154-48C9-96C3-2A5C77AAFABE}" destId="{08C1DEE8-5139-4C75-A07B-08151AD1925B}" srcOrd="3" destOrd="0" parTransId="{987C5E3A-A656-4B20-AF26-85A1FDAD2F2A}" sibTransId="{51735C7E-DA70-4B23-B121-5689B5637BE4}"/>
    <dgm:cxn modelId="{BE228CD0-34DA-4CFA-A374-8FC086EDEB8F}" type="presParOf" srcId="{1F06E9D3-F516-4544-8519-E1BB0C29642C}" destId="{A6FC3D18-8798-4799-A6C6-79E6A69434AD}" srcOrd="0" destOrd="0" presId="urn:microsoft.com/office/officeart/2005/8/layout/vList2"/>
    <dgm:cxn modelId="{0056AEB7-B78B-4DDB-BF5B-980DBC2BAFDA}" type="presParOf" srcId="{1F06E9D3-F516-4544-8519-E1BB0C29642C}" destId="{EC667172-C43F-4D04-9E4F-AEAB31FC2367}" srcOrd="1" destOrd="0" presId="urn:microsoft.com/office/officeart/2005/8/layout/vList2"/>
    <dgm:cxn modelId="{00692A1E-EDE5-433D-A504-4E087FF8812E}" type="presParOf" srcId="{1F06E9D3-F516-4544-8519-E1BB0C29642C}" destId="{52143E86-5B8F-4AFF-8224-D860C15D0AC0}" srcOrd="2" destOrd="0" presId="urn:microsoft.com/office/officeart/2005/8/layout/vList2"/>
    <dgm:cxn modelId="{975A7D10-0B0A-43D5-A0AD-760EF72D7A65}" type="presParOf" srcId="{1F06E9D3-F516-4544-8519-E1BB0C29642C}" destId="{8E2BC5F8-A7D8-424D-90CA-9325FB6471A7}" srcOrd="3" destOrd="0" presId="urn:microsoft.com/office/officeart/2005/8/layout/vList2"/>
    <dgm:cxn modelId="{62866E37-D2F8-4A3F-B23E-3468599821B0}" type="presParOf" srcId="{1F06E9D3-F516-4544-8519-E1BB0C29642C}" destId="{4D4D6C29-0782-43BC-AB18-3957B40F5D41}" srcOrd="4" destOrd="0" presId="urn:microsoft.com/office/officeart/2005/8/layout/vList2"/>
    <dgm:cxn modelId="{F8D305D8-16D0-4E20-8341-4D5D1AE1701C}" type="presParOf" srcId="{1F06E9D3-F516-4544-8519-E1BB0C29642C}" destId="{CCC85BE6-94F8-49C7-92E6-6942FFAC4123}" srcOrd="5" destOrd="0" presId="urn:microsoft.com/office/officeart/2005/8/layout/vList2"/>
    <dgm:cxn modelId="{AFA88059-1AAC-4165-9D63-30F6423E75BD}" type="presParOf" srcId="{1F06E9D3-F516-4544-8519-E1BB0C29642C}" destId="{13625DC6-FA0D-4D6E-9642-C6D8A4EF01C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AECAC1-BD74-4E90-9A2F-950B4B5E0742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494B271-1685-4FD8-A462-CD9A7D813C37}">
      <dgm:prSet custT="1"/>
      <dgm:spPr/>
      <dgm:t>
        <a:bodyPr/>
        <a:lstStyle/>
        <a:p>
          <a:r>
            <a:rPr lang="pt-BR" sz="2000" dirty="0"/>
            <a:t>Todas as equipes envolvidas no jogo serão avaliadas de acordo com suas performances individuais.</a:t>
          </a:r>
          <a:endParaRPr lang="en-US" sz="2000" dirty="0"/>
        </a:p>
      </dgm:t>
    </dgm:pt>
    <dgm:pt modelId="{8BCC93CE-CA89-450A-9FBF-ECEF6191F96F}" type="parTrans" cxnId="{C814C65F-7186-4C72-9CC7-9CA701AE130A}">
      <dgm:prSet/>
      <dgm:spPr/>
      <dgm:t>
        <a:bodyPr/>
        <a:lstStyle/>
        <a:p>
          <a:endParaRPr lang="en-US"/>
        </a:p>
      </dgm:t>
    </dgm:pt>
    <dgm:pt modelId="{94386BB5-B89D-4CA6-A5BC-7AC762F3C8C4}" type="sibTrans" cxnId="{C814C65F-7186-4C72-9CC7-9CA701AE130A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A19178CF-5B2F-4E4A-B598-45CF7E9A4A67}">
      <dgm:prSet/>
      <dgm:spPr/>
      <dgm:t>
        <a:bodyPr/>
        <a:lstStyle/>
        <a:p>
          <a:r>
            <a:rPr lang="pt-BR" dirty="0"/>
            <a:t>O marketing será avaliado tendo em vista seu </a:t>
          </a:r>
          <a:r>
            <a:rPr lang="pt-BR" i="1" dirty="0"/>
            <a:t>Market </a:t>
          </a:r>
          <a:r>
            <a:rPr lang="pt-BR" i="1" dirty="0" err="1"/>
            <a:t>Share</a:t>
          </a:r>
          <a:r>
            <a:rPr lang="pt-BR" i="1" dirty="0"/>
            <a:t>.</a:t>
          </a:r>
          <a:endParaRPr lang="en-US" dirty="0"/>
        </a:p>
      </dgm:t>
    </dgm:pt>
    <dgm:pt modelId="{21A5E875-88F0-4ED9-AA34-7C42FC9339E2}" type="parTrans" cxnId="{475CA0B3-B915-47A6-8CDE-5242A50BBA8A}">
      <dgm:prSet/>
      <dgm:spPr/>
      <dgm:t>
        <a:bodyPr/>
        <a:lstStyle/>
        <a:p>
          <a:endParaRPr lang="en-US"/>
        </a:p>
      </dgm:t>
    </dgm:pt>
    <dgm:pt modelId="{F77828D7-0829-40D9-95E4-8704E0FCE28A}" type="sibTrans" cxnId="{475CA0B3-B915-47A6-8CDE-5242A50BBA8A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CBC5C0E1-50CE-4043-8360-AF27318429DB}">
      <dgm:prSet/>
      <dgm:spPr/>
      <dgm:t>
        <a:bodyPr/>
        <a:lstStyle/>
        <a:p>
          <a:r>
            <a:rPr lang="pt-BR" dirty="0"/>
            <a:t>A produção será avaliada tendo em vista seus custos.</a:t>
          </a:r>
          <a:endParaRPr lang="en-US" dirty="0"/>
        </a:p>
      </dgm:t>
    </dgm:pt>
    <dgm:pt modelId="{2B2FF955-788B-49D3-A7D3-2E0A0F55BAAB}" type="parTrans" cxnId="{B24F1F57-99D2-4EB0-88EA-AC15B8FE458D}">
      <dgm:prSet/>
      <dgm:spPr/>
      <dgm:t>
        <a:bodyPr/>
        <a:lstStyle/>
        <a:p>
          <a:endParaRPr lang="en-US"/>
        </a:p>
      </dgm:t>
    </dgm:pt>
    <dgm:pt modelId="{CCBF170B-2652-4189-A153-D3AE34F79D2E}" type="sibTrans" cxnId="{B24F1F57-99D2-4EB0-88EA-AC15B8FE458D}">
      <dgm:prSet phldrT="03" phldr="0"/>
      <dgm:spPr/>
      <dgm:t>
        <a:bodyPr/>
        <a:lstStyle/>
        <a:p>
          <a:r>
            <a:rPr lang="en-US" dirty="0"/>
            <a:t>03</a:t>
          </a:r>
        </a:p>
      </dgm:t>
    </dgm:pt>
    <dgm:pt modelId="{7A35C7EA-66F8-4BDE-8171-7B18839A0472}">
      <dgm:prSet/>
      <dgm:spPr/>
      <dgm:t>
        <a:bodyPr/>
        <a:lstStyle/>
        <a:p>
          <a:r>
            <a:rPr lang="pt-BR" dirty="0"/>
            <a:t>Planejamento será avaliado tendo em vista o lucro total da empresa.</a:t>
          </a:r>
          <a:endParaRPr lang="en-US" dirty="0"/>
        </a:p>
      </dgm:t>
    </dgm:pt>
    <dgm:pt modelId="{827F7B62-5393-4B89-905E-9C1597624362}" type="parTrans" cxnId="{4817E28F-074F-4375-8FF1-00AF870B166E}">
      <dgm:prSet/>
      <dgm:spPr/>
      <dgm:t>
        <a:bodyPr/>
        <a:lstStyle/>
        <a:p>
          <a:endParaRPr lang="en-US"/>
        </a:p>
      </dgm:t>
    </dgm:pt>
    <dgm:pt modelId="{01E8F0A8-4E37-43DE-BC47-851E01635BF8}" type="sibTrans" cxnId="{4817E28F-074F-4375-8FF1-00AF870B166E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D3634D05-684D-464B-BE86-06F360B5DF56}" type="pres">
      <dgm:prSet presAssocID="{BFAECAC1-BD74-4E90-9A2F-950B4B5E0742}" presName="Name0" presStyleCnt="0">
        <dgm:presLayoutVars>
          <dgm:animLvl val="lvl"/>
          <dgm:resizeHandles val="exact"/>
        </dgm:presLayoutVars>
      </dgm:prSet>
      <dgm:spPr/>
    </dgm:pt>
    <dgm:pt modelId="{D53D0911-766F-494C-ADB5-054A7670BCAE}" type="pres">
      <dgm:prSet presAssocID="{4494B271-1685-4FD8-A462-CD9A7D813C37}" presName="compositeNode" presStyleCnt="0">
        <dgm:presLayoutVars>
          <dgm:bulletEnabled val="1"/>
        </dgm:presLayoutVars>
      </dgm:prSet>
      <dgm:spPr/>
    </dgm:pt>
    <dgm:pt modelId="{61B52E9A-4DAE-451D-A26A-6B438955CC09}" type="pres">
      <dgm:prSet presAssocID="{4494B271-1685-4FD8-A462-CD9A7D813C37}" presName="bgRect" presStyleLbl="alignNode1" presStyleIdx="0" presStyleCnt="4"/>
      <dgm:spPr/>
    </dgm:pt>
    <dgm:pt modelId="{ACE93DA8-AA97-4CD2-AB68-F04B882D5C29}" type="pres">
      <dgm:prSet presAssocID="{94386BB5-B89D-4CA6-A5BC-7AC762F3C8C4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534123EB-9042-4F7F-86F5-EE81CC68B0C5}" type="pres">
      <dgm:prSet presAssocID="{4494B271-1685-4FD8-A462-CD9A7D813C37}" presName="nodeRect" presStyleLbl="alignNode1" presStyleIdx="0" presStyleCnt="4">
        <dgm:presLayoutVars>
          <dgm:bulletEnabled val="1"/>
        </dgm:presLayoutVars>
      </dgm:prSet>
      <dgm:spPr/>
    </dgm:pt>
    <dgm:pt modelId="{3887B7CC-AFD8-49C7-9EB0-C058ED27CD4D}" type="pres">
      <dgm:prSet presAssocID="{94386BB5-B89D-4CA6-A5BC-7AC762F3C8C4}" presName="sibTrans" presStyleCnt="0"/>
      <dgm:spPr/>
    </dgm:pt>
    <dgm:pt modelId="{15BC12D6-77EF-421C-A47E-6B07C8C6A62B}" type="pres">
      <dgm:prSet presAssocID="{A19178CF-5B2F-4E4A-B598-45CF7E9A4A67}" presName="compositeNode" presStyleCnt="0">
        <dgm:presLayoutVars>
          <dgm:bulletEnabled val="1"/>
        </dgm:presLayoutVars>
      </dgm:prSet>
      <dgm:spPr/>
    </dgm:pt>
    <dgm:pt modelId="{AB082CF7-0F89-403C-A052-25FC17CA549B}" type="pres">
      <dgm:prSet presAssocID="{A19178CF-5B2F-4E4A-B598-45CF7E9A4A67}" presName="bgRect" presStyleLbl="alignNode1" presStyleIdx="1" presStyleCnt="4"/>
      <dgm:spPr/>
    </dgm:pt>
    <dgm:pt modelId="{462072D9-9775-48FA-98B3-8F29B7CF862E}" type="pres">
      <dgm:prSet presAssocID="{F77828D7-0829-40D9-95E4-8704E0FCE28A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AC9CF5E7-5F36-4455-AD7F-995C32241C97}" type="pres">
      <dgm:prSet presAssocID="{A19178CF-5B2F-4E4A-B598-45CF7E9A4A67}" presName="nodeRect" presStyleLbl="alignNode1" presStyleIdx="1" presStyleCnt="4">
        <dgm:presLayoutVars>
          <dgm:bulletEnabled val="1"/>
        </dgm:presLayoutVars>
      </dgm:prSet>
      <dgm:spPr/>
    </dgm:pt>
    <dgm:pt modelId="{4123B9ED-6649-4AEE-AFC5-1CE9BA592A40}" type="pres">
      <dgm:prSet presAssocID="{F77828D7-0829-40D9-95E4-8704E0FCE28A}" presName="sibTrans" presStyleCnt="0"/>
      <dgm:spPr/>
    </dgm:pt>
    <dgm:pt modelId="{ABFEB1A1-CC8C-493F-A55C-50A24B8D5A18}" type="pres">
      <dgm:prSet presAssocID="{CBC5C0E1-50CE-4043-8360-AF27318429DB}" presName="compositeNode" presStyleCnt="0">
        <dgm:presLayoutVars>
          <dgm:bulletEnabled val="1"/>
        </dgm:presLayoutVars>
      </dgm:prSet>
      <dgm:spPr/>
    </dgm:pt>
    <dgm:pt modelId="{450826EF-AC6F-49FF-AB5F-FEBFFFB07701}" type="pres">
      <dgm:prSet presAssocID="{CBC5C0E1-50CE-4043-8360-AF27318429DB}" presName="bgRect" presStyleLbl="alignNode1" presStyleIdx="2" presStyleCnt="4"/>
      <dgm:spPr/>
    </dgm:pt>
    <dgm:pt modelId="{1678C7E7-D2AD-4E0E-A429-4D09A437A8EF}" type="pres">
      <dgm:prSet presAssocID="{CCBF170B-2652-4189-A153-D3AE34F79D2E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C9C40715-6A7A-406C-A60A-B2B1FF3466E8}" type="pres">
      <dgm:prSet presAssocID="{CBC5C0E1-50CE-4043-8360-AF27318429DB}" presName="nodeRect" presStyleLbl="alignNode1" presStyleIdx="2" presStyleCnt="4">
        <dgm:presLayoutVars>
          <dgm:bulletEnabled val="1"/>
        </dgm:presLayoutVars>
      </dgm:prSet>
      <dgm:spPr/>
    </dgm:pt>
    <dgm:pt modelId="{6864E2E8-3C50-4C98-8866-CEC5ACE8B70B}" type="pres">
      <dgm:prSet presAssocID="{CCBF170B-2652-4189-A153-D3AE34F79D2E}" presName="sibTrans" presStyleCnt="0"/>
      <dgm:spPr/>
    </dgm:pt>
    <dgm:pt modelId="{364C6877-938E-491D-BFD0-D0718755544D}" type="pres">
      <dgm:prSet presAssocID="{7A35C7EA-66F8-4BDE-8171-7B18839A0472}" presName="compositeNode" presStyleCnt="0">
        <dgm:presLayoutVars>
          <dgm:bulletEnabled val="1"/>
        </dgm:presLayoutVars>
      </dgm:prSet>
      <dgm:spPr/>
    </dgm:pt>
    <dgm:pt modelId="{D9BA279C-B3D0-4967-B990-E6FA8B3658F0}" type="pres">
      <dgm:prSet presAssocID="{7A35C7EA-66F8-4BDE-8171-7B18839A0472}" presName="bgRect" presStyleLbl="alignNode1" presStyleIdx="3" presStyleCnt="4"/>
      <dgm:spPr/>
    </dgm:pt>
    <dgm:pt modelId="{759C9B5B-E231-489C-8888-6844FED1782F}" type="pres">
      <dgm:prSet presAssocID="{01E8F0A8-4E37-43DE-BC47-851E01635BF8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93AA1A0C-BC3E-46AB-B800-26AB999479B2}" type="pres">
      <dgm:prSet presAssocID="{7A35C7EA-66F8-4BDE-8171-7B18839A0472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B1DE1E03-D349-4F0C-97B1-A90AF9076D7B}" type="presOf" srcId="{F77828D7-0829-40D9-95E4-8704E0FCE28A}" destId="{462072D9-9775-48FA-98B3-8F29B7CF862E}" srcOrd="0" destOrd="0" presId="urn:microsoft.com/office/officeart/2016/7/layout/LinearBlockProcessNumbered"/>
    <dgm:cxn modelId="{5A14F80B-E323-4E84-9C4F-9F09868B6F65}" type="presOf" srcId="{CBC5C0E1-50CE-4043-8360-AF27318429DB}" destId="{450826EF-AC6F-49FF-AB5F-FEBFFFB07701}" srcOrd="0" destOrd="0" presId="urn:microsoft.com/office/officeart/2016/7/layout/LinearBlockProcessNumbered"/>
    <dgm:cxn modelId="{BD0AFA17-504F-4ECB-851F-4E7F2D3EDD40}" type="presOf" srcId="{7A35C7EA-66F8-4BDE-8171-7B18839A0472}" destId="{D9BA279C-B3D0-4967-B990-E6FA8B3658F0}" srcOrd="0" destOrd="0" presId="urn:microsoft.com/office/officeart/2016/7/layout/LinearBlockProcessNumbered"/>
    <dgm:cxn modelId="{3AB75F27-8E51-405F-B930-1F68A3404934}" type="presOf" srcId="{BFAECAC1-BD74-4E90-9A2F-950B4B5E0742}" destId="{D3634D05-684D-464B-BE86-06F360B5DF56}" srcOrd="0" destOrd="0" presId="urn:microsoft.com/office/officeart/2016/7/layout/LinearBlockProcessNumbered"/>
    <dgm:cxn modelId="{C814C65F-7186-4C72-9CC7-9CA701AE130A}" srcId="{BFAECAC1-BD74-4E90-9A2F-950B4B5E0742}" destId="{4494B271-1685-4FD8-A462-CD9A7D813C37}" srcOrd="0" destOrd="0" parTransId="{8BCC93CE-CA89-450A-9FBF-ECEF6191F96F}" sibTransId="{94386BB5-B89D-4CA6-A5BC-7AC762F3C8C4}"/>
    <dgm:cxn modelId="{B24F1F57-99D2-4EB0-88EA-AC15B8FE458D}" srcId="{BFAECAC1-BD74-4E90-9A2F-950B4B5E0742}" destId="{CBC5C0E1-50CE-4043-8360-AF27318429DB}" srcOrd="2" destOrd="0" parTransId="{2B2FF955-788B-49D3-A7D3-2E0A0F55BAAB}" sibTransId="{CCBF170B-2652-4189-A153-D3AE34F79D2E}"/>
    <dgm:cxn modelId="{79607A89-8857-4FC8-8AA3-7B5C76321FC3}" type="presOf" srcId="{01E8F0A8-4E37-43DE-BC47-851E01635BF8}" destId="{759C9B5B-E231-489C-8888-6844FED1782F}" srcOrd="0" destOrd="0" presId="urn:microsoft.com/office/officeart/2016/7/layout/LinearBlockProcessNumbered"/>
    <dgm:cxn modelId="{0CDF8E89-6788-487A-A12E-2BC5A074547D}" type="presOf" srcId="{A19178CF-5B2F-4E4A-B598-45CF7E9A4A67}" destId="{AC9CF5E7-5F36-4455-AD7F-995C32241C97}" srcOrd="1" destOrd="0" presId="urn:microsoft.com/office/officeart/2016/7/layout/LinearBlockProcessNumbered"/>
    <dgm:cxn modelId="{4817E28F-074F-4375-8FF1-00AF870B166E}" srcId="{BFAECAC1-BD74-4E90-9A2F-950B4B5E0742}" destId="{7A35C7EA-66F8-4BDE-8171-7B18839A0472}" srcOrd="3" destOrd="0" parTransId="{827F7B62-5393-4B89-905E-9C1597624362}" sibTransId="{01E8F0A8-4E37-43DE-BC47-851E01635BF8}"/>
    <dgm:cxn modelId="{5E8C1D94-C959-4900-ACD8-837ADDBAF12C}" type="presOf" srcId="{4494B271-1685-4FD8-A462-CD9A7D813C37}" destId="{534123EB-9042-4F7F-86F5-EE81CC68B0C5}" srcOrd="1" destOrd="0" presId="urn:microsoft.com/office/officeart/2016/7/layout/LinearBlockProcessNumbered"/>
    <dgm:cxn modelId="{F2887FB0-7A4F-4C9E-8E6A-55EA89F19EFF}" type="presOf" srcId="{CCBF170B-2652-4189-A153-D3AE34F79D2E}" destId="{1678C7E7-D2AD-4E0E-A429-4D09A437A8EF}" srcOrd="0" destOrd="0" presId="urn:microsoft.com/office/officeart/2016/7/layout/LinearBlockProcessNumbered"/>
    <dgm:cxn modelId="{475CA0B3-B915-47A6-8CDE-5242A50BBA8A}" srcId="{BFAECAC1-BD74-4E90-9A2F-950B4B5E0742}" destId="{A19178CF-5B2F-4E4A-B598-45CF7E9A4A67}" srcOrd="1" destOrd="0" parTransId="{21A5E875-88F0-4ED9-AA34-7C42FC9339E2}" sibTransId="{F77828D7-0829-40D9-95E4-8704E0FCE28A}"/>
    <dgm:cxn modelId="{EDC1ECC6-117F-475D-818A-6914FC024E80}" type="presOf" srcId="{A19178CF-5B2F-4E4A-B598-45CF7E9A4A67}" destId="{AB082CF7-0F89-403C-A052-25FC17CA549B}" srcOrd="0" destOrd="0" presId="urn:microsoft.com/office/officeart/2016/7/layout/LinearBlockProcessNumbered"/>
    <dgm:cxn modelId="{AFD84FC7-42A2-474C-95BE-E6038F5DA9F1}" type="presOf" srcId="{CBC5C0E1-50CE-4043-8360-AF27318429DB}" destId="{C9C40715-6A7A-406C-A60A-B2B1FF3466E8}" srcOrd="1" destOrd="0" presId="urn:microsoft.com/office/officeart/2016/7/layout/LinearBlockProcessNumbered"/>
    <dgm:cxn modelId="{27B79CE2-CA19-47AE-8242-8091EF28DCA5}" type="presOf" srcId="{94386BB5-B89D-4CA6-A5BC-7AC762F3C8C4}" destId="{ACE93DA8-AA97-4CD2-AB68-F04B882D5C29}" srcOrd="0" destOrd="0" presId="urn:microsoft.com/office/officeart/2016/7/layout/LinearBlockProcessNumbered"/>
    <dgm:cxn modelId="{6361A1E4-4F90-4899-BDA3-135AF8C75EA1}" type="presOf" srcId="{4494B271-1685-4FD8-A462-CD9A7D813C37}" destId="{61B52E9A-4DAE-451D-A26A-6B438955CC09}" srcOrd="0" destOrd="0" presId="urn:microsoft.com/office/officeart/2016/7/layout/LinearBlockProcessNumbered"/>
    <dgm:cxn modelId="{2C4C5CE9-93AA-46CA-9BA1-0BDC89FCCDB8}" type="presOf" srcId="{7A35C7EA-66F8-4BDE-8171-7B18839A0472}" destId="{93AA1A0C-BC3E-46AB-B800-26AB999479B2}" srcOrd="1" destOrd="0" presId="urn:microsoft.com/office/officeart/2016/7/layout/LinearBlockProcessNumbered"/>
    <dgm:cxn modelId="{4EF3AA1F-D8B9-4C8F-9A8E-D083D011F2D5}" type="presParOf" srcId="{D3634D05-684D-464B-BE86-06F360B5DF56}" destId="{D53D0911-766F-494C-ADB5-054A7670BCAE}" srcOrd="0" destOrd="0" presId="urn:microsoft.com/office/officeart/2016/7/layout/LinearBlockProcessNumbered"/>
    <dgm:cxn modelId="{AD2B0A58-6EA7-4747-8642-9E3F3E9BCB21}" type="presParOf" srcId="{D53D0911-766F-494C-ADB5-054A7670BCAE}" destId="{61B52E9A-4DAE-451D-A26A-6B438955CC09}" srcOrd="0" destOrd="0" presId="urn:microsoft.com/office/officeart/2016/7/layout/LinearBlockProcessNumbered"/>
    <dgm:cxn modelId="{CE980EAB-11E1-4FB7-A748-AA22D6E29019}" type="presParOf" srcId="{D53D0911-766F-494C-ADB5-054A7670BCAE}" destId="{ACE93DA8-AA97-4CD2-AB68-F04B882D5C29}" srcOrd="1" destOrd="0" presId="urn:microsoft.com/office/officeart/2016/7/layout/LinearBlockProcessNumbered"/>
    <dgm:cxn modelId="{3FA49F43-7303-4081-B9F6-C2073EB2CD53}" type="presParOf" srcId="{D53D0911-766F-494C-ADB5-054A7670BCAE}" destId="{534123EB-9042-4F7F-86F5-EE81CC68B0C5}" srcOrd="2" destOrd="0" presId="urn:microsoft.com/office/officeart/2016/7/layout/LinearBlockProcessNumbered"/>
    <dgm:cxn modelId="{C6E2315C-2FB5-4FC5-AC0A-F0483622D23A}" type="presParOf" srcId="{D3634D05-684D-464B-BE86-06F360B5DF56}" destId="{3887B7CC-AFD8-49C7-9EB0-C058ED27CD4D}" srcOrd="1" destOrd="0" presId="urn:microsoft.com/office/officeart/2016/7/layout/LinearBlockProcessNumbered"/>
    <dgm:cxn modelId="{6533CF00-C491-4448-B941-26CD56E9D446}" type="presParOf" srcId="{D3634D05-684D-464B-BE86-06F360B5DF56}" destId="{15BC12D6-77EF-421C-A47E-6B07C8C6A62B}" srcOrd="2" destOrd="0" presId="urn:microsoft.com/office/officeart/2016/7/layout/LinearBlockProcessNumbered"/>
    <dgm:cxn modelId="{CF6683F2-1775-4615-9CF5-99B903DD2BB3}" type="presParOf" srcId="{15BC12D6-77EF-421C-A47E-6B07C8C6A62B}" destId="{AB082CF7-0F89-403C-A052-25FC17CA549B}" srcOrd="0" destOrd="0" presId="urn:microsoft.com/office/officeart/2016/7/layout/LinearBlockProcessNumbered"/>
    <dgm:cxn modelId="{154EDA70-359C-47EA-A5F3-0D67973948B2}" type="presParOf" srcId="{15BC12D6-77EF-421C-A47E-6B07C8C6A62B}" destId="{462072D9-9775-48FA-98B3-8F29B7CF862E}" srcOrd="1" destOrd="0" presId="urn:microsoft.com/office/officeart/2016/7/layout/LinearBlockProcessNumbered"/>
    <dgm:cxn modelId="{8D9D581C-52D5-400C-8F66-8E7A3EEBEAA5}" type="presParOf" srcId="{15BC12D6-77EF-421C-A47E-6B07C8C6A62B}" destId="{AC9CF5E7-5F36-4455-AD7F-995C32241C97}" srcOrd="2" destOrd="0" presId="urn:microsoft.com/office/officeart/2016/7/layout/LinearBlockProcessNumbered"/>
    <dgm:cxn modelId="{238ED3B4-24EE-41C9-AC31-296A6617336F}" type="presParOf" srcId="{D3634D05-684D-464B-BE86-06F360B5DF56}" destId="{4123B9ED-6649-4AEE-AFC5-1CE9BA592A40}" srcOrd="3" destOrd="0" presId="urn:microsoft.com/office/officeart/2016/7/layout/LinearBlockProcessNumbered"/>
    <dgm:cxn modelId="{488807DE-782C-49CF-B6C1-B0BF8A95F825}" type="presParOf" srcId="{D3634D05-684D-464B-BE86-06F360B5DF56}" destId="{ABFEB1A1-CC8C-493F-A55C-50A24B8D5A18}" srcOrd="4" destOrd="0" presId="urn:microsoft.com/office/officeart/2016/7/layout/LinearBlockProcessNumbered"/>
    <dgm:cxn modelId="{12A6BB5D-5BBF-4148-8250-51C95B1E2872}" type="presParOf" srcId="{ABFEB1A1-CC8C-493F-A55C-50A24B8D5A18}" destId="{450826EF-AC6F-49FF-AB5F-FEBFFFB07701}" srcOrd="0" destOrd="0" presId="urn:microsoft.com/office/officeart/2016/7/layout/LinearBlockProcessNumbered"/>
    <dgm:cxn modelId="{CEBD18C0-7457-4E29-9E90-49C9A30B7ADC}" type="presParOf" srcId="{ABFEB1A1-CC8C-493F-A55C-50A24B8D5A18}" destId="{1678C7E7-D2AD-4E0E-A429-4D09A437A8EF}" srcOrd="1" destOrd="0" presId="urn:microsoft.com/office/officeart/2016/7/layout/LinearBlockProcessNumbered"/>
    <dgm:cxn modelId="{4238505E-50BE-45B1-A750-C7B5AC54E4F5}" type="presParOf" srcId="{ABFEB1A1-CC8C-493F-A55C-50A24B8D5A18}" destId="{C9C40715-6A7A-406C-A60A-B2B1FF3466E8}" srcOrd="2" destOrd="0" presId="urn:microsoft.com/office/officeart/2016/7/layout/LinearBlockProcessNumbered"/>
    <dgm:cxn modelId="{844078DB-0A6D-4E10-BA6F-358A29CE793E}" type="presParOf" srcId="{D3634D05-684D-464B-BE86-06F360B5DF56}" destId="{6864E2E8-3C50-4C98-8866-CEC5ACE8B70B}" srcOrd="5" destOrd="0" presId="urn:microsoft.com/office/officeart/2016/7/layout/LinearBlockProcessNumbered"/>
    <dgm:cxn modelId="{8675E9C6-01F8-4307-B100-A2C2869183B8}" type="presParOf" srcId="{D3634D05-684D-464B-BE86-06F360B5DF56}" destId="{364C6877-938E-491D-BFD0-D0718755544D}" srcOrd="6" destOrd="0" presId="urn:microsoft.com/office/officeart/2016/7/layout/LinearBlockProcessNumbered"/>
    <dgm:cxn modelId="{CD28F48D-5BF9-4DF5-8191-D28E5C5A2632}" type="presParOf" srcId="{364C6877-938E-491D-BFD0-D0718755544D}" destId="{D9BA279C-B3D0-4967-B990-E6FA8B3658F0}" srcOrd="0" destOrd="0" presId="urn:microsoft.com/office/officeart/2016/7/layout/LinearBlockProcessNumbered"/>
    <dgm:cxn modelId="{DD7D5D1E-D87B-44DE-A361-3D61E0550913}" type="presParOf" srcId="{364C6877-938E-491D-BFD0-D0718755544D}" destId="{759C9B5B-E231-489C-8888-6844FED1782F}" srcOrd="1" destOrd="0" presId="urn:microsoft.com/office/officeart/2016/7/layout/LinearBlockProcessNumbered"/>
    <dgm:cxn modelId="{518B1BA6-A942-4B46-9216-A58C8895C652}" type="presParOf" srcId="{364C6877-938E-491D-BFD0-D0718755544D}" destId="{93AA1A0C-BC3E-46AB-B800-26AB999479B2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4A4C6-4F40-4E19-ADB1-254121097CFE}">
      <dsp:nvSpPr>
        <dsp:cNvPr id="0" name=""/>
        <dsp:cNvSpPr/>
      </dsp:nvSpPr>
      <dsp:spPr>
        <a:xfrm>
          <a:off x="0" y="401"/>
          <a:ext cx="10241280" cy="93887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18AA8-214C-4EBD-AD6A-99A2BADCFCAA}">
      <dsp:nvSpPr>
        <dsp:cNvPr id="0" name=""/>
        <dsp:cNvSpPr/>
      </dsp:nvSpPr>
      <dsp:spPr>
        <a:xfrm>
          <a:off x="284008" y="211647"/>
          <a:ext cx="516379" cy="5163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71628-C132-403B-99C9-8CEA288655B1}">
      <dsp:nvSpPr>
        <dsp:cNvPr id="0" name=""/>
        <dsp:cNvSpPr/>
      </dsp:nvSpPr>
      <dsp:spPr>
        <a:xfrm>
          <a:off x="1084396" y="401"/>
          <a:ext cx="9156883" cy="938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64" tIns="99364" rIns="99364" bIns="9936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Ao início de jogo, o árbitro determinará qual cenário será utilizado como premissa para todas as equipes</a:t>
          </a:r>
          <a:endParaRPr lang="en-US" sz="2500" kern="1200"/>
        </a:p>
      </dsp:txBody>
      <dsp:txXfrm>
        <a:off x="1084396" y="401"/>
        <a:ext cx="9156883" cy="938871"/>
      </dsp:txXfrm>
    </dsp:sp>
    <dsp:sp modelId="{DCC37330-94E0-43BF-9039-6B165BC2CA00}">
      <dsp:nvSpPr>
        <dsp:cNvPr id="0" name=""/>
        <dsp:cNvSpPr/>
      </dsp:nvSpPr>
      <dsp:spPr>
        <a:xfrm>
          <a:off x="0" y="1173990"/>
          <a:ext cx="10241280" cy="93887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1977A-FB15-48F9-AC4E-174854066C72}">
      <dsp:nvSpPr>
        <dsp:cNvPr id="0" name=""/>
        <dsp:cNvSpPr/>
      </dsp:nvSpPr>
      <dsp:spPr>
        <a:xfrm>
          <a:off x="284008" y="1385236"/>
          <a:ext cx="516379" cy="5163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5524A5-FE05-4919-99A7-706AC79C6BCF}">
      <dsp:nvSpPr>
        <dsp:cNvPr id="0" name=""/>
        <dsp:cNvSpPr/>
      </dsp:nvSpPr>
      <dsp:spPr>
        <a:xfrm>
          <a:off x="1084396" y="1173990"/>
          <a:ext cx="9156883" cy="938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64" tIns="99364" rIns="99364" bIns="9936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Neste cenário serão definidos o mercado no qual a empresa esta incluída e as características iniciais da empresa</a:t>
          </a:r>
          <a:endParaRPr lang="en-US" sz="2500" kern="1200"/>
        </a:p>
      </dsp:txBody>
      <dsp:txXfrm>
        <a:off x="1084396" y="1173990"/>
        <a:ext cx="9156883" cy="938871"/>
      </dsp:txXfrm>
    </dsp:sp>
    <dsp:sp modelId="{6BD9B681-8151-4741-821D-013CB7315A53}">
      <dsp:nvSpPr>
        <dsp:cNvPr id="0" name=""/>
        <dsp:cNvSpPr/>
      </dsp:nvSpPr>
      <dsp:spPr>
        <a:xfrm>
          <a:off x="0" y="2347579"/>
          <a:ext cx="10241280" cy="93887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6BBB5-7131-4043-8A40-29DCCF53A862}">
      <dsp:nvSpPr>
        <dsp:cNvPr id="0" name=""/>
        <dsp:cNvSpPr/>
      </dsp:nvSpPr>
      <dsp:spPr>
        <a:xfrm>
          <a:off x="284008" y="2558825"/>
          <a:ext cx="516379" cy="5163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88A561-3C42-4651-B1CD-C020464579DE}">
      <dsp:nvSpPr>
        <dsp:cNvPr id="0" name=""/>
        <dsp:cNvSpPr/>
      </dsp:nvSpPr>
      <dsp:spPr>
        <a:xfrm>
          <a:off x="1084396" y="2347579"/>
          <a:ext cx="9156883" cy="938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64" tIns="99364" rIns="99364" bIns="9936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As informações iniciais permitirão aos participantes compreenderem a empresa e o mercado na qual ela esta inserida.</a:t>
          </a:r>
          <a:endParaRPr lang="en-US" sz="2500" kern="1200"/>
        </a:p>
      </dsp:txBody>
      <dsp:txXfrm>
        <a:off x="1084396" y="2347579"/>
        <a:ext cx="9156883" cy="9388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C3D18-8798-4799-A6C6-79E6A69434AD}">
      <dsp:nvSpPr>
        <dsp:cNvPr id="0" name=""/>
        <dsp:cNvSpPr/>
      </dsp:nvSpPr>
      <dsp:spPr>
        <a:xfrm>
          <a:off x="0" y="730926"/>
          <a:ext cx="10241280" cy="570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A cada rodada uma carta relativa a variabilidade do sistema será emitida.</a:t>
          </a:r>
          <a:endParaRPr lang="en-US" sz="2500" kern="1200"/>
        </a:p>
      </dsp:txBody>
      <dsp:txXfrm>
        <a:off x="27843" y="758769"/>
        <a:ext cx="10185594" cy="514689"/>
      </dsp:txXfrm>
    </dsp:sp>
    <dsp:sp modelId="{52143E86-5B8F-4AFF-8224-D860C15D0AC0}">
      <dsp:nvSpPr>
        <dsp:cNvPr id="0" name=""/>
        <dsp:cNvSpPr/>
      </dsp:nvSpPr>
      <dsp:spPr>
        <a:xfrm>
          <a:off x="0" y="1373301"/>
          <a:ext cx="10241280" cy="570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Para o marketing representam variações sazonais e de valor do produto</a:t>
          </a:r>
          <a:endParaRPr lang="en-US" sz="2500" kern="1200"/>
        </a:p>
      </dsp:txBody>
      <dsp:txXfrm>
        <a:off x="27843" y="1401144"/>
        <a:ext cx="10185594" cy="514689"/>
      </dsp:txXfrm>
    </dsp:sp>
    <dsp:sp modelId="{4D4D6C29-0782-43BC-AB18-3957B40F5D41}">
      <dsp:nvSpPr>
        <dsp:cNvPr id="0" name=""/>
        <dsp:cNvSpPr/>
      </dsp:nvSpPr>
      <dsp:spPr>
        <a:xfrm>
          <a:off x="0" y="2015676"/>
          <a:ext cx="10241280" cy="570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Para a produção representam alterações de capacidade e prazo.</a:t>
          </a:r>
          <a:endParaRPr lang="en-US" sz="2500" kern="1200"/>
        </a:p>
      </dsp:txBody>
      <dsp:txXfrm>
        <a:off x="27843" y="2043519"/>
        <a:ext cx="10185594" cy="514689"/>
      </dsp:txXfrm>
    </dsp:sp>
    <dsp:sp modelId="{13625DC6-FA0D-4D6E-9642-C6D8A4EF01CD}">
      <dsp:nvSpPr>
        <dsp:cNvPr id="0" name=""/>
        <dsp:cNvSpPr/>
      </dsp:nvSpPr>
      <dsp:spPr>
        <a:xfrm>
          <a:off x="0" y="2658051"/>
          <a:ext cx="10241280" cy="570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Para o planejamento definição de metas a serem alcançadas.</a:t>
          </a:r>
          <a:endParaRPr lang="en-US" sz="2500" kern="1200"/>
        </a:p>
      </dsp:txBody>
      <dsp:txXfrm>
        <a:off x="27843" y="2685894"/>
        <a:ext cx="10185594" cy="5146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52E9A-4DAE-451D-A26A-6B438955CC09}">
      <dsp:nvSpPr>
        <dsp:cNvPr id="0" name=""/>
        <dsp:cNvSpPr/>
      </dsp:nvSpPr>
      <dsp:spPr>
        <a:xfrm>
          <a:off x="211" y="0"/>
          <a:ext cx="2549669" cy="290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851" tIns="0" rIns="251851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Todas as equipes envolvidas no jogo serão avaliadas de acordo com suas performances individuais.</a:t>
          </a:r>
          <a:endParaRPr lang="en-US" sz="2000" kern="1200" dirty="0"/>
        </a:p>
      </dsp:txBody>
      <dsp:txXfrm>
        <a:off x="211" y="1163781"/>
        <a:ext cx="2549669" cy="1745673"/>
      </dsp:txXfrm>
    </dsp:sp>
    <dsp:sp modelId="{ACE93DA8-AA97-4CD2-AB68-F04B882D5C29}">
      <dsp:nvSpPr>
        <dsp:cNvPr id="0" name=""/>
        <dsp:cNvSpPr/>
      </dsp:nvSpPr>
      <dsp:spPr>
        <a:xfrm>
          <a:off x="211" y="0"/>
          <a:ext cx="2549669" cy="116378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851" tIns="165100" rIns="2518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211" y="0"/>
        <a:ext cx="2549669" cy="1163782"/>
      </dsp:txXfrm>
    </dsp:sp>
    <dsp:sp modelId="{AB082CF7-0F89-403C-A052-25FC17CA549B}">
      <dsp:nvSpPr>
        <dsp:cNvPr id="0" name=""/>
        <dsp:cNvSpPr/>
      </dsp:nvSpPr>
      <dsp:spPr>
        <a:xfrm>
          <a:off x="2753854" y="0"/>
          <a:ext cx="2549669" cy="290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851" tIns="0" rIns="251851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O marketing será avaliado tendo em vista seu </a:t>
          </a:r>
          <a:r>
            <a:rPr lang="pt-BR" sz="2200" i="1" kern="1200" dirty="0"/>
            <a:t>Market </a:t>
          </a:r>
          <a:r>
            <a:rPr lang="pt-BR" sz="2200" i="1" kern="1200" dirty="0" err="1"/>
            <a:t>Share</a:t>
          </a:r>
          <a:r>
            <a:rPr lang="pt-BR" sz="2200" i="1" kern="1200" dirty="0"/>
            <a:t>.</a:t>
          </a:r>
          <a:endParaRPr lang="en-US" sz="2200" kern="1200" dirty="0"/>
        </a:p>
      </dsp:txBody>
      <dsp:txXfrm>
        <a:off x="2753854" y="1163781"/>
        <a:ext cx="2549669" cy="1745673"/>
      </dsp:txXfrm>
    </dsp:sp>
    <dsp:sp modelId="{462072D9-9775-48FA-98B3-8F29B7CF862E}">
      <dsp:nvSpPr>
        <dsp:cNvPr id="0" name=""/>
        <dsp:cNvSpPr/>
      </dsp:nvSpPr>
      <dsp:spPr>
        <a:xfrm>
          <a:off x="2753854" y="0"/>
          <a:ext cx="2549669" cy="116378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851" tIns="165100" rIns="2518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2753854" y="0"/>
        <a:ext cx="2549669" cy="1163782"/>
      </dsp:txXfrm>
    </dsp:sp>
    <dsp:sp modelId="{450826EF-AC6F-49FF-AB5F-FEBFFFB07701}">
      <dsp:nvSpPr>
        <dsp:cNvPr id="0" name=""/>
        <dsp:cNvSpPr/>
      </dsp:nvSpPr>
      <dsp:spPr>
        <a:xfrm>
          <a:off x="5507497" y="0"/>
          <a:ext cx="2549669" cy="290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851" tIns="0" rIns="251851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A produção será avaliada tendo em vista seus custos.</a:t>
          </a:r>
          <a:endParaRPr lang="en-US" sz="2200" kern="1200" dirty="0"/>
        </a:p>
      </dsp:txBody>
      <dsp:txXfrm>
        <a:off x="5507497" y="1163781"/>
        <a:ext cx="2549669" cy="1745673"/>
      </dsp:txXfrm>
    </dsp:sp>
    <dsp:sp modelId="{1678C7E7-D2AD-4E0E-A429-4D09A437A8EF}">
      <dsp:nvSpPr>
        <dsp:cNvPr id="0" name=""/>
        <dsp:cNvSpPr/>
      </dsp:nvSpPr>
      <dsp:spPr>
        <a:xfrm>
          <a:off x="5507497" y="0"/>
          <a:ext cx="2549669" cy="116378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851" tIns="165100" rIns="2518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03</a:t>
          </a:r>
        </a:p>
      </dsp:txBody>
      <dsp:txXfrm>
        <a:off x="5507497" y="0"/>
        <a:ext cx="2549669" cy="1163782"/>
      </dsp:txXfrm>
    </dsp:sp>
    <dsp:sp modelId="{D9BA279C-B3D0-4967-B990-E6FA8B3658F0}">
      <dsp:nvSpPr>
        <dsp:cNvPr id="0" name=""/>
        <dsp:cNvSpPr/>
      </dsp:nvSpPr>
      <dsp:spPr>
        <a:xfrm>
          <a:off x="8261141" y="0"/>
          <a:ext cx="2549669" cy="290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851" tIns="0" rIns="251851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Planejamento será avaliado tendo em vista o lucro total da empresa.</a:t>
          </a:r>
          <a:endParaRPr lang="en-US" sz="2200" kern="1200" dirty="0"/>
        </a:p>
      </dsp:txBody>
      <dsp:txXfrm>
        <a:off x="8261141" y="1163781"/>
        <a:ext cx="2549669" cy="1745673"/>
      </dsp:txXfrm>
    </dsp:sp>
    <dsp:sp modelId="{759C9B5B-E231-489C-8888-6844FED1782F}">
      <dsp:nvSpPr>
        <dsp:cNvPr id="0" name=""/>
        <dsp:cNvSpPr/>
      </dsp:nvSpPr>
      <dsp:spPr>
        <a:xfrm>
          <a:off x="8261141" y="0"/>
          <a:ext cx="2549669" cy="116378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851" tIns="165100" rIns="2518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04</a:t>
          </a:r>
        </a:p>
      </dsp:txBody>
      <dsp:txXfrm>
        <a:off x="8261141" y="0"/>
        <a:ext cx="2549669" cy="1163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1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9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0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3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1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3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3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7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8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December 21,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8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December 21, 2022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3447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undo do vetor de cores vibrantes salpicando">
            <a:extLst>
              <a:ext uri="{FF2B5EF4-FFF2-40B4-BE49-F238E27FC236}">
                <a16:creationId xmlns:a16="http://schemas.microsoft.com/office/drawing/2014/main" id="{934C6118-063F-EBD6-C7C6-7073C820F2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69" r="21639" b="-1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D9DBEF1-0646-7AC1-6CD1-4F804B876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24" y="768485"/>
            <a:ext cx="5946757" cy="2847551"/>
          </a:xfrm>
        </p:spPr>
        <p:txBody>
          <a:bodyPr>
            <a:normAutofit/>
          </a:bodyPr>
          <a:lstStyle/>
          <a:p>
            <a:pPr algn="l"/>
            <a:r>
              <a:rPr lang="pt-BR" sz="6000" dirty="0">
                <a:solidFill>
                  <a:schemeClr val="bg1"/>
                </a:solidFill>
              </a:rPr>
              <a:t>BUSINESS GAME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02C646-9B2E-D18F-A5F6-B877D55B1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r>
              <a:rPr lang="pt-BR" sz="1400" dirty="0">
                <a:solidFill>
                  <a:schemeClr val="bg1"/>
                </a:solidFill>
              </a:rPr>
              <a:t>Guia de jogo</a:t>
            </a:r>
          </a:p>
        </p:txBody>
      </p:sp>
    </p:spTree>
    <p:extLst>
      <p:ext uri="{BB962C8B-B14F-4D97-AF65-F5344CB8AC3E}">
        <p14:creationId xmlns:p14="http://schemas.microsoft.com/office/powerpoint/2010/main" val="1648117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643CFF5-3073-44B6-9A56-4CAF096FF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E9738C-99EC-D21A-BD4C-DCE281DA8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7200"/>
            <a:ext cx="5868785" cy="879231"/>
          </a:xfrm>
        </p:spPr>
        <p:txBody>
          <a:bodyPr anchor="b">
            <a:normAutofit/>
          </a:bodyPr>
          <a:lstStyle/>
          <a:p>
            <a:r>
              <a:rPr lang="pt-BR" dirty="0"/>
              <a:t>PRODUÇÃO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73BF84-7470-631A-7A79-0B69537BF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3631"/>
            <a:ext cx="6325985" cy="4300984"/>
          </a:xfrm>
        </p:spPr>
        <p:txBody>
          <a:bodyPr anchor="t">
            <a:noAutofit/>
          </a:bodyPr>
          <a:lstStyle/>
          <a:p>
            <a:r>
              <a:rPr lang="pt-BR" dirty="0"/>
              <a:t>Produção deverá decidir o quanto será produzido naquele momento tendo em vista as vendas feitas.</a:t>
            </a:r>
          </a:p>
          <a:p>
            <a:r>
              <a:rPr lang="pt-BR" dirty="0"/>
              <a:t>Após definida a quantidade a ser produzida, a Produção deverá calcular o estoque, o atraso e os custos, tendo finalizado estes cálculos deve preencher as informações “Produção” e “Custo Total” no “Chip de Transporte” e deve repassá-lo ao planejamento.</a:t>
            </a:r>
          </a:p>
        </p:txBody>
      </p:sp>
      <p:pic>
        <p:nvPicPr>
          <p:cNvPr id="7" name="Graphic 6" descr="Chevron Arrows">
            <a:extLst>
              <a:ext uri="{FF2B5EF4-FFF2-40B4-BE49-F238E27FC236}">
                <a16:creationId xmlns:a16="http://schemas.microsoft.com/office/drawing/2014/main" id="{2BA87690-85BB-D374-38E7-A33DCED38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7585" y="1028700"/>
            <a:ext cx="4037215" cy="403721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55DEFE8-24AF-47F7-B020-D4D76ABA1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391868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AE3873-25FC-4346-B1D5-82E5F9D95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39186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7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99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643CFF5-3073-44B6-9A56-4CAF096FF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30E161-A3E8-AB00-31A0-BAE600EF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7200"/>
            <a:ext cx="5868785" cy="729275"/>
          </a:xfrm>
        </p:spPr>
        <p:txBody>
          <a:bodyPr anchor="b">
            <a:normAutofit/>
          </a:bodyPr>
          <a:lstStyle/>
          <a:p>
            <a:r>
              <a:rPr lang="pt-BR" dirty="0"/>
              <a:t>planejamento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15308B-B851-D8E1-9877-F05DFFAA5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2266"/>
            <a:ext cx="5868785" cy="3327336"/>
          </a:xfrm>
        </p:spPr>
        <p:txBody>
          <a:bodyPr anchor="t">
            <a:noAutofit/>
          </a:bodyPr>
          <a:lstStyle/>
          <a:p>
            <a:r>
              <a:rPr lang="pt-BR" dirty="0"/>
              <a:t>Ao receber o “Chip de Transporte” o Planejamento deverá calcular o lucro e verificar a necessidade de definir um novo preço.</a:t>
            </a:r>
          </a:p>
          <a:p>
            <a:r>
              <a:rPr lang="pt-BR" dirty="0"/>
              <a:t>Identificará o “Chip de Transporte” totalmente preenchido com as informações “Equipe” e “Rodada” no verso, repassando-o para o árbitro e preencherá um novo chip com a informação “Preço” que deverá seguir para o Marketing.</a:t>
            </a:r>
          </a:p>
        </p:txBody>
      </p:sp>
      <p:pic>
        <p:nvPicPr>
          <p:cNvPr id="7" name="Graphic 6" descr="Contorno de robô">
            <a:extLst>
              <a:ext uri="{FF2B5EF4-FFF2-40B4-BE49-F238E27FC236}">
                <a16:creationId xmlns:a16="http://schemas.microsoft.com/office/drawing/2014/main" id="{25817485-E3B2-0FE6-D399-265ED43A19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7585" y="1028700"/>
            <a:ext cx="4037215" cy="403721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55DEFE8-24AF-47F7-B020-D4D76ABA1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391868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AE3873-25FC-4346-B1D5-82E5F9D95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39186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7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92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F1BCA37-B27F-2330-573E-56B479962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1147483"/>
          </a:xfrm>
        </p:spPr>
        <p:txBody>
          <a:bodyPr vert="horz" lIns="0" tIns="0" rIns="0" bIns="0" rtlCol="0" anchor="b">
            <a:normAutofit/>
          </a:bodyPr>
          <a:lstStyle/>
          <a:p>
            <a:r>
              <a:rPr lang="en-US" sz="3200" spc="750" dirty="0">
                <a:solidFill>
                  <a:schemeClr val="bg1"/>
                </a:solidFill>
              </a:rPr>
              <a:t>As </a:t>
            </a:r>
            <a:r>
              <a:rPr lang="en-US" sz="3200" spc="750" dirty="0" err="1">
                <a:solidFill>
                  <a:schemeClr val="bg1"/>
                </a:solidFill>
              </a:rPr>
              <a:t>decisões</a:t>
            </a:r>
            <a:endParaRPr lang="en-US" sz="3200" spc="750" dirty="0">
              <a:solidFill>
                <a:schemeClr val="bg1"/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46F2E78-5156-A562-42E9-E2CD07388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619" y="1828800"/>
            <a:ext cx="7214138" cy="33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63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78742C-AAE4-1F82-6287-31EADECC0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603781"/>
          </a:xfrm>
        </p:spPr>
        <p:txBody>
          <a:bodyPr/>
          <a:lstStyle/>
          <a:p>
            <a:r>
              <a:rPr lang="pt-BR" dirty="0"/>
              <a:t>Desempenho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95081A58-0CE9-9A0C-C886-DE530097B5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611860"/>
              </p:ext>
            </p:extLst>
          </p:nvPr>
        </p:nvGraphicFramePr>
        <p:xfrm>
          <a:off x="801858" y="1814945"/>
          <a:ext cx="10811022" cy="2909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20B66EB5-E5D5-24D7-97E7-4513B8984F7F}"/>
              </a:ext>
            </a:extLst>
          </p:cNvPr>
          <p:cNvSpPr txBox="1"/>
          <p:nvPr/>
        </p:nvSpPr>
        <p:spPr>
          <a:xfrm>
            <a:off x="1607127" y="5043055"/>
            <a:ext cx="8853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rgbClr val="FF0000"/>
                </a:solidFill>
                <a:highlight>
                  <a:srgbClr val="FFFF00"/>
                </a:highlight>
              </a:rPr>
              <a:t>O jogo será encerrado pelo árbitro assim que atingir o número de rodadas pré-estipulado</a:t>
            </a:r>
          </a:p>
        </p:txBody>
      </p:sp>
    </p:spTree>
    <p:extLst>
      <p:ext uri="{BB962C8B-B14F-4D97-AF65-F5344CB8AC3E}">
        <p14:creationId xmlns:p14="http://schemas.microsoft.com/office/powerpoint/2010/main" val="33646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47EC6-6106-587A-336E-56B857D4A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617636"/>
          </a:xfrm>
        </p:spPr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6AFD5F-4E2C-6FC7-CD76-143B7D41B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Jogo de Empresas que simula a atuação de uma empresa e seus setores internos. A identificação da empresa se dá inicialmente através da decisão do cenário, entretanto todas as empresas disponíveis têm sua estrutura similar, composta de Planejamento, Marketing e Produção. O Objetivo principal do jogo é maximizar a lucratividade da empresa.</a:t>
            </a:r>
          </a:p>
        </p:txBody>
      </p:sp>
    </p:spTree>
    <p:extLst>
      <p:ext uri="{BB962C8B-B14F-4D97-AF65-F5344CB8AC3E}">
        <p14:creationId xmlns:p14="http://schemas.microsoft.com/office/powerpoint/2010/main" val="168332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D48FF-9D39-3AB3-6C69-45B08676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589927"/>
          </a:xfrm>
        </p:spPr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66E0DD-9D34-3FE5-7476-2A0421CAF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O Jogo deverá ser aplicado em grupos divididos em equipes em numero múltiplo de três a serem divididos em Marketing, Produção e Planejamento. O jogo será encaminhado em forma de rodadas iniciando-se com o Marketing que efetuará a disputa pela demanda e definirá a quantidade a ser vendida e o pedido que será feito para a Produção. A Produção deverá atender ao pedido e gerar o relatório de custos para o de planejamento que por sua vez analisará os custos e decidirá o momento de reajustar o preço. A cada rodada o árbitro analisará estas decisões e apresentará a resposta do mercado e os resultados de cada empresa. Serão feitas várias rodadas e ao final será determinada a empresa mais lucrativa, e por sua vez, a equipe vencedora</a:t>
            </a:r>
            <a:endParaRPr lang="pt-BR" sz="3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760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40094A-3141-3BAE-902A-BE09F920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8"/>
            <a:ext cx="3236613" cy="2061882"/>
          </a:xfrm>
        </p:spPr>
        <p:txBody>
          <a:bodyPr vert="horz" lIns="0" tIns="0" rIns="0" bIns="0" rtlCol="0" anchor="b">
            <a:normAutofit/>
          </a:bodyPr>
          <a:lstStyle/>
          <a:p>
            <a:pPr algn="ctr"/>
            <a:r>
              <a:rPr lang="en-US" sz="3200" spc="750" dirty="0" err="1">
                <a:solidFill>
                  <a:schemeClr val="bg1"/>
                </a:solidFill>
              </a:rPr>
              <a:t>Estruturado</a:t>
            </a:r>
            <a:r>
              <a:rPr lang="en-US" sz="3200" spc="750" dirty="0">
                <a:solidFill>
                  <a:schemeClr val="bg1"/>
                </a:solidFill>
              </a:rPr>
              <a:t> </a:t>
            </a:r>
            <a:r>
              <a:rPr lang="en-US" sz="3200" spc="750" dirty="0" err="1">
                <a:solidFill>
                  <a:schemeClr val="bg1"/>
                </a:solidFill>
              </a:rPr>
              <a:t>jogo</a:t>
            </a:r>
            <a:endParaRPr lang="en-US" sz="3200" spc="750" dirty="0">
              <a:solidFill>
                <a:schemeClr val="bg1"/>
              </a:solidFill>
            </a:endParaRP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68CBB372-8106-382A-A586-1D9344984C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041" y="457200"/>
            <a:ext cx="6667293" cy="595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19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82763C-6EBA-0300-0A5F-D81229129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8"/>
            <a:ext cx="3236613" cy="1673956"/>
          </a:xfrm>
        </p:spPr>
        <p:txBody>
          <a:bodyPr vert="horz" lIns="0" tIns="0" rIns="0" bIns="0" rtlCol="0" anchor="b">
            <a:normAutofit/>
          </a:bodyPr>
          <a:lstStyle/>
          <a:p>
            <a:pPr algn="ctr"/>
            <a:r>
              <a:rPr lang="en-US" sz="3200" spc="750" dirty="0" err="1">
                <a:solidFill>
                  <a:schemeClr val="bg1"/>
                </a:solidFill>
              </a:rPr>
              <a:t>Processo</a:t>
            </a:r>
            <a:r>
              <a:rPr lang="en-US" sz="3200" spc="750" dirty="0">
                <a:solidFill>
                  <a:schemeClr val="bg1"/>
                </a:solidFill>
              </a:rPr>
              <a:t> de </a:t>
            </a:r>
            <a:r>
              <a:rPr lang="en-US" sz="3200" spc="750" dirty="0" err="1">
                <a:solidFill>
                  <a:schemeClr val="bg1"/>
                </a:solidFill>
              </a:rPr>
              <a:t>tomada</a:t>
            </a:r>
            <a:r>
              <a:rPr lang="en-US" sz="3200" spc="750" dirty="0">
                <a:solidFill>
                  <a:schemeClr val="bg1"/>
                </a:solidFill>
              </a:rPr>
              <a:t> de </a:t>
            </a:r>
            <a:r>
              <a:rPr lang="en-US" sz="3200" spc="750" dirty="0" err="1">
                <a:solidFill>
                  <a:schemeClr val="bg1"/>
                </a:solidFill>
              </a:rPr>
              <a:t>decisão</a:t>
            </a:r>
            <a:endParaRPr lang="en-US" sz="3200" spc="750" dirty="0">
              <a:solidFill>
                <a:schemeClr val="bg1"/>
              </a:solidFill>
            </a:endParaRPr>
          </a:p>
        </p:txBody>
      </p:sp>
      <p:pic>
        <p:nvPicPr>
          <p:cNvPr id="5" name="Espaço Reservado para Conteúdo 4" descr="Tabela&#10;&#10;Descrição gerada automaticamente">
            <a:extLst>
              <a:ext uri="{FF2B5EF4-FFF2-40B4-BE49-F238E27FC236}">
                <a16:creationId xmlns:a16="http://schemas.microsoft.com/office/drawing/2014/main" id="{EF3655DF-2A1D-AE01-6F52-F80171E9A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3619" y="872655"/>
            <a:ext cx="7214138" cy="512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436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183D2-2B30-B32C-0870-6461E8752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659199"/>
          </a:xfrm>
        </p:spPr>
        <p:txBody>
          <a:bodyPr/>
          <a:lstStyle/>
          <a:p>
            <a:r>
              <a:rPr lang="pt-BR" dirty="0"/>
              <a:t>Metodologia do jogo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C86DE7-9424-1B38-04D6-0F9C83A43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jogo deve ser jogado com no mínimo 2 equipes em grupos múltiplos de 3, podendo ser alterado de acordo com o cenário que estiver em uso.</a:t>
            </a:r>
          </a:p>
          <a:p>
            <a:r>
              <a:rPr lang="pt-BR" dirty="0"/>
              <a:t>O árbitro informará aos participantes qual é o cenário do jogo e os dados da empresa que servirá de ponta de partida para todas as equipes.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296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61E91D-2F23-EEE2-5075-0DBE04A26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714617"/>
          </a:xfrm>
        </p:spPr>
        <p:txBody>
          <a:bodyPr/>
          <a:lstStyle/>
          <a:p>
            <a:r>
              <a:rPr lang="pt-BR" dirty="0"/>
              <a:t>cartas</a:t>
            </a:r>
          </a:p>
        </p:txBody>
      </p:sp>
      <p:graphicFrame>
        <p:nvGraphicFramePr>
          <p:cNvPr id="8" name="Espaço Reservado para Conteúdo 2">
            <a:extLst>
              <a:ext uri="{FF2B5EF4-FFF2-40B4-BE49-F238E27FC236}">
                <a16:creationId xmlns:a16="http://schemas.microsoft.com/office/drawing/2014/main" id="{C85C01C1-4E53-36F3-4DA0-DB595C06FC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2784764"/>
          <a:ext cx="10241280" cy="3286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7C76562D-B59C-4AEA-6023-555C68FDE1DC}"/>
              </a:ext>
            </a:extLst>
          </p:cNvPr>
          <p:cNvSpPr txBox="1"/>
          <p:nvPr/>
        </p:nvSpPr>
        <p:spPr>
          <a:xfrm>
            <a:off x="1371600" y="1510145"/>
            <a:ext cx="7453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CARTA CENÁRIO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A6ABCFC-DD77-A53F-2A0D-0F215004D1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33846" y="168812"/>
            <a:ext cx="4419600" cy="241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98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54F21-3A03-829C-6FD8-56F6880D7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645345"/>
          </a:xfrm>
        </p:spPr>
        <p:txBody>
          <a:bodyPr/>
          <a:lstStyle/>
          <a:p>
            <a:r>
              <a:rPr lang="pt-BR" dirty="0"/>
              <a:t>CARTAS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4935FB92-82E1-7E53-C097-FE2A5B67B0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2112264"/>
          <a:ext cx="10241280" cy="395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B813CF06-DB3B-88CC-D89C-447D2BBE460C}"/>
              </a:ext>
            </a:extLst>
          </p:cNvPr>
          <p:cNvSpPr txBox="1"/>
          <p:nvPr/>
        </p:nvSpPr>
        <p:spPr>
          <a:xfrm>
            <a:off x="1371600" y="1407236"/>
            <a:ext cx="1024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Cartas variação</a:t>
            </a:r>
          </a:p>
        </p:txBody>
      </p:sp>
    </p:spTree>
    <p:extLst>
      <p:ext uri="{BB962C8B-B14F-4D97-AF65-F5344CB8AC3E}">
        <p14:creationId xmlns:p14="http://schemas.microsoft.com/office/powerpoint/2010/main" val="420352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BE970-7656-6E10-F4E2-855115670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723783"/>
          </a:xfrm>
        </p:spPr>
        <p:txBody>
          <a:bodyPr/>
          <a:lstStyle/>
          <a:p>
            <a:r>
              <a:rPr lang="pt-BR" dirty="0"/>
              <a:t>marketing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0B2199-A1D9-05FF-317A-3F04F042F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Cada ação de propaganda terá um custo menor modular conhecido como “Módulo da Propaganda” e o Marketing decidirá quantos módulos usar.</a:t>
            </a:r>
          </a:p>
          <a:p>
            <a:r>
              <a:rPr lang="pt-BR" dirty="0"/>
              <a:t>Tendo definida as decisões de Propaganda, o Marketing será informado da demanda que deverá atender e deve então calcular a receita e preencher o Chip de Transporte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8854D1C-F74B-4C54-B874-FF9292A30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933" y="4862078"/>
            <a:ext cx="8991400" cy="48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4468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1C2732"/>
      </a:dk2>
      <a:lt2>
        <a:srgbClr val="F3F0F1"/>
      </a:lt2>
      <a:accent1>
        <a:srgbClr val="21B782"/>
      </a:accent1>
      <a:accent2>
        <a:srgbClr val="14B1BC"/>
      </a:accent2>
      <a:accent3>
        <a:srgbClr val="298CE7"/>
      </a:accent3>
      <a:accent4>
        <a:srgbClr val="2E40D9"/>
      </a:accent4>
      <a:accent5>
        <a:srgbClr val="6529E7"/>
      </a:accent5>
      <a:accent6>
        <a:srgbClr val="A217D5"/>
      </a:accent6>
      <a:hlink>
        <a:srgbClr val="BF3F6C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627</Words>
  <Application>Microsoft Office PowerPoint</Application>
  <PresentationFormat>Widescreen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Roboto</vt:lpstr>
      <vt:lpstr>Tw Cen MT</vt:lpstr>
      <vt:lpstr>GradientRiseVTI</vt:lpstr>
      <vt:lpstr>BUSINESS GAME</vt:lpstr>
      <vt:lpstr>introdução</vt:lpstr>
      <vt:lpstr>introdução</vt:lpstr>
      <vt:lpstr>Estruturado jogo</vt:lpstr>
      <vt:lpstr>Processo de tomada de decisão</vt:lpstr>
      <vt:lpstr>Metodologia do jogo</vt:lpstr>
      <vt:lpstr>cartas</vt:lpstr>
      <vt:lpstr>CARTAS</vt:lpstr>
      <vt:lpstr>marketing</vt:lpstr>
      <vt:lpstr>PRODUÇÃO</vt:lpstr>
      <vt:lpstr>planejamento</vt:lpstr>
      <vt:lpstr>As decisões</vt:lpstr>
      <vt:lpstr>Desempenho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GAME</dc:title>
  <dc:creator>José Hugo Azevedo</dc:creator>
  <cp:lastModifiedBy>José Hugo Azevedo</cp:lastModifiedBy>
  <cp:revision>2</cp:revision>
  <dcterms:created xsi:type="dcterms:W3CDTF">2022-12-13T18:58:43Z</dcterms:created>
  <dcterms:modified xsi:type="dcterms:W3CDTF">2022-12-21T21:02:51Z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2022-12-13T21:02:21Z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be4e7b75-9ccb-4c13-be31-7fbdde7e71cd</vt:lpwstr>
  </property>
  <property fmtid="{D5CDD505-2E9C-101B-9397-08002B2CF9AE}" pid="7" name="MSIP_Label_defa4170-0d19-0005-0004-bc88714345d2_ActionId">
    <vt:lpwstr>3234038b-1534-419c-8283-e707766071bc</vt:lpwstr>
  </property>
  <property fmtid="{D5CDD505-2E9C-101B-9397-08002B2CF9AE}" pid="8" name="MSIP_Label_defa4170-0d19-0005-0004-bc88714345d2_ContentBits">
    <vt:lpwstr>0</vt:lpwstr>
  </property>
</Properties>
</file>