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1ED69555-EE48-4B19-812B-4E1068DBF976}"/>
              </a:ext>
            </a:extLst>
          </p:cNvPr>
          <p:cNvSpPr/>
          <p:nvPr/>
        </p:nvSpPr>
        <p:spPr>
          <a:xfrm>
            <a:off x="7573754" y="0"/>
            <a:ext cx="4618246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Freeform 57">
            <a:extLst>
              <a:ext uri="{FF2B5EF4-FFF2-40B4-BE49-F238E27FC236}">
                <a16:creationId xmlns:a16="http://schemas.microsoft.com/office/drawing/2014/main" id="{57AEB73D-F521-4B19-820F-12DB6BCC8406}"/>
              </a:ext>
            </a:extLst>
          </p:cNvPr>
          <p:cNvSpPr/>
          <p:nvPr/>
        </p:nvSpPr>
        <p:spPr bwMode="auto">
          <a:xfrm>
            <a:off x="4456113" y="31750"/>
            <a:ext cx="0" cy="1588"/>
          </a:xfrm>
          <a:custGeom>
            <a:avLst/>
            <a:gdLst/>
            <a:ahLst/>
            <a:cxnLst/>
            <a:rect l="0" t="0" r="r" b="b"/>
            <a:pathLst>
              <a:path w="2" h="2">
                <a:moveTo>
                  <a:pt x="0" y="0"/>
                </a:moveTo>
                <a:lnTo>
                  <a:pt x="2" y="0"/>
                </a:lnTo>
                <a:lnTo>
                  <a:pt x="0" y="2"/>
                </a:lnTo>
                <a:lnTo>
                  <a:pt x="0" y="0"/>
                </a:lnTo>
                <a:close/>
              </a:path>
            </a:pathLst>
          </a:custGeom>
          <a:solidFill>
            <a:srgbClr val="30466D"/>
          </a:solidFill>
          <a:ln w="0">
            <a:solidFill>
              <a:srgbClr val="30466D"/>
            </a:solidFill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5388" y="863068"/>
            <a:ext cx="6007691" cy="4985916"/>
          </a:xfrm>
        </p:spPr>
        <p:txBody>
          <a:bodyPr anchor="ctr">
            <a:noAutofit/>
          </a:bodyPr>
          <a:lstStyle>
            <a:lvl1pPr algn="l">
              <a:lnSpc>
                <a:spcPct val="125000"/>
              </a:lnSpc>
              <a:defRPr sz="6000" b="0" cap="all" spc="15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97352" y="863068"/>
            <a:ext cx="3351729" cy="5120069"/>
          </a:xfrm>
        </p:spPr>
        <p:txBody>
          <a:bodyPr anchor="ctr">
            <a:normAutofit/>
          </a:bodyPr>
          <a:lstStyle>
            <a:lvl1pPr marL="0" indent="0" algn="l">
              <a:lnSpc>
                <a:spcPct val="150000"/>
              </a:lnSpc>
              <a:buNone/>
              <a:defRPr sz="2400" b="0" cap="none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B72EEBA-3A5D-41CE-8465-A45A0F65674E}"/>
              </a:ext>
            </a:extLst>
          </p:cNvPr>
          <p:cNvSpPr/>
          <p:nvPr/>
        </p:nvSpPr>
        <p:spPr>
          <a:xfrm rot="5400000">
            <a:off x="410121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Date Placeholder 12">
            <a:extLst>
              <a:ext uri="{FF2B5EF4-FFF2-40B4-BE49-F238E27FC236}">
                <a16:creationId xmlns:a16="http://schemas.microsoft.com/office/drawing/2014/main" id="{79F4CF2F-CDFA-4A37-837C-819D5238EA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197353" y="6309360"/>
            <a:ext cx="2151134" cy="457200"/>
          </a:xfrm>
        </p:spPr>
        <p:txBody>
          <a:bodyPr/>
          <a:lstStyle/>
          <a:p>
            <a:pPr algn="l"/>
            <a:fld id="{0DCFB061-4267-4D9F-8017-6F550D3068DF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CFECE62A-61A4-407D-8F0B-D459CD977C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5388" y="6309360"/>
            <a:ext cx="6007691" cy="457200"/>
          </a:xfrm>
        </p:spPr>
        <p:txBody>
          <a:bodyPr/>
          <a:lstStyle>
            <a:lvl1pPr algn="r">
              <a:defRPr/>
            </a:lvl1pPr>
          </a:lstStyle>
          <a:p>
            <a:pPr algn="l"/>
            <a:endParaRPr lang="en-US" dirty="0"/>
          </a:p>
        </p:txBody>
      </p:sp>
      <p:sp>
        <p:nvSpPr>
          <p:cNvPr id="27" name="Slide Number Placeholder 26">
            <a:extLst>
              <a:ext uri="{FF2B5EF4-FFF2-40B4-BE49-F238E27FC236}">
                <a16:creationId xmlns:a16="http://schemas.microsoft.com/office/drawing/2014/main" id="{99FE60A9-FE2A-451F-9244-60FCE7FE9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2872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1BC61-5547-4A60-8DA1-6699760D9972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19189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77965" y="507037"/>
            <a:ext cx="1571626" cy="533993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33700" y="524373"/>
            <a:ext cx="5959577" cy="5322596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9277965" y="6296615"/>
            <a:ext cx="2505996" cy="365125"/>
          </a:xfrm>
        </p:spPr>
        <p:txBody>
          <a:bodyPr/>
          <a:lstStyle/>
          <a:p>
            <a:fld id="{24B9D1C6-60D0-4CD1-8F31-F912522EB041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933699" y="6296615"/>
            <a:ext cx="595957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8734643" y="2853201"/>
            <a:ext cx="5383267" cy="604269"/>
          </a:xfrm>
        </p:spPr>
        <p:txBody>
          <a:bodyPr/>
          <a:lstStyle>
            <a:lvl1pPr algn="l">
              <a:defRPr/>
            </a:lvl1pPr>
          </a:lstStyle>
          <a:p>
            <a:fld id="{FAEF9944-A4F6-4C59-AEBD-678D6480B8EA}" type="slidenum">
              <a:rPr lang="en-US" dirty="0"/>
              <a:pPr/>
              <a:t>‹nº›</a:t>
            </a:fld>
            <a:endParaRPr lang="en-US" dirty="0"/>
          </a:p>
        </p:txBody>
      </p:sp>
      <p:cxnSp>
        <p:nvCxnSpPr>
          <p:cNvPr id="7" name="Straight Connector 6" title="Rule Line">
            <a:extLst>
              <a:ext uri="{FF2B5EF4-FFF2-40B4-BE49-F238E27FC236}">
                <a16:creationId xmlns:a16="http://schemas.microsoft.com/office/drawing/2014/main" id="{A1005B08-D2D4-455C-AA62-1200E43E7AF9}"/>
              </a:ext>
            </a:extLst>
          </p:cNvPr>
          <p:cNvCxnSpPr/>
          <p:nvPr/>
        </p:nvCxnSpPr>
        <p:spPr>
          <a:xfrm>
            <a:off x="9111582" y="571502"/>
            <a:ext cx="0" cy="5275467"/>
          </a:xfrm>
          <a:prstGeom prst="line">
            <a:avLst/>
          </a:prstGeom>
          <a:ln w="38100"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83746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A4ED5C-5A53-433E-8A55-46F54CE81DA5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4575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5BFD12B6-57DE-4B63-A723-500B050FB7DD}"/>
              </a:ext>
            </a:extLst>
          </p:cNvPr>
          <p:cNvSpPr/>
          <p:nvPr/>
        </p:nvSpPr>
        <p:spPr>
          <a:xfrm>
            <a:off x="0" y="4215384"/>
            <a:ext cx="12192000" cy="2642616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5316" y="1406284"/>
            <a:ext cx="10593694" cy="2597841"/>
          </a:xfrm>
        </p:spPr>
        <p:txBody>
          <a:bodyPr anchor="b">
            <a:normAutofit/>
          </a:bodyPr>
          <a:lstStyle>
            <a:lvl1pPr algn="ctr">
              <a:lnSpc>
                <a:spcPct val="125000"/>
              </a:lnSpc>
              <a:defRPr sz="44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18312" y="4527856"/>
            <a:ext cx="6559018" cy="1570245"/>
          </a:xfrm>
        </p:spPr>
        <p:txBody>
          <a:bodyPr anchor="t">
            <a:normAutofit/>
          </a:bodyPr>
          <a:lstStyle>
            <a:lvl1pPr marL="0" indent="0" algn="ctr">
              <a:lnSpc>
                <a:spcPct val="130000"/>
              </a:lnSpc>
              <a:spcBef>
                <a:spcPts val="0"/>
              </a:spcBef>
              <a:buNone/>
              <a:defRPr sz="2400" b="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F1E2E75-4758-4930-8024-39287C962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BC0C-B6DF-45E9-B954-11C99AA62C3E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8B9949-402C-42C2-9A94-16590FC0C5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039D83F6-DAF4-4876-AA41-F246EC970F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1613A19-DDA2-44F6-9ED4-F87771C684B8}"/>
              </a:ext>
            </a:extLst>
          </p:cNvPr>
          <p:cNvSpPr/>
          <p:nvPr/>
        </p:nvSpPr>
        <p:spPr>
          <a:xfrm>
            <a:off x="0" y="4215384"/>
            <a:ext cx="1218895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6256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5376670" y="705114"/>
            <a:ext cx="6172412" cy="2403846"/>
          </a:xfrm>
        </p:spPr>
        <p:txBody>
          <a:bodyPr anchor="b"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70" y="3749040"/>
            <a:ext cx="6172411" cy="23469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AB71B9-2624-4F21-93EE-35A78B1A0DAD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CE6B9B5-A5D1-4099-B52B-78F39AB0AFCB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77588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67" y="658999"/>
            <a:ext cx="6166422" cy="457200"/>
          </a:xfrm>
        </p:spPr>
        <p:txBody>
          <a:bodyPr anchor="b">
            <a:normAutofit/>
          </a:bodyPr>
          <a:lstStyle>
            <a:lvl1pPr marL="0" indent="0">
              <a:lnSpc>
                <a:spcPct val="130000"/>
              </a:lnSpc>
              <a:buNone/>
              <a:defRPr sz="1800" b="1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76668" y="1116199"/>
            <a:ext cx="6166422" cy="20621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376668" y="3623098"/>
            <a:ext cx="6166421" cy="457200"/>
          </a:xfrm>
        </p:spPr>
        <p:txBody>
          <a:bodyPr anchor="b">
            <a:normAutofit/>
          </a:bodyPr>
          <a:lstStyle>
            <a:lvl1pPr marL="0" indent="0">
              <a:lnSpc>
                <a:spcPct val="99000"/>
              </a:lnSpc>
              <a:buNone/>
              <a:defRPr lang="en-US" sz="1800" b="1" kern="1200" cap="all" spc="150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30000"/>
              </a:lnSpc>
              <a:spcBef>
                <a:spcPts val="930"/>
              </a:spcBef>
              <a:buFont typeface="Corbel" panose="020B0503020204020204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6670" y="4102370"/>
            <a:ext cx="6166419" cy="20665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D37C2A-BE2E-4840-A907-3254E2916C96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D26B370B-8381-431F-9492-0EA1205113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CA89085-2231-4A9C-B23C-B199A9DD26C5}"/>
              </a:ext>
            </a:extLst>
          </p:cNvPr>
          <p:cNvSpPr/>
          <p:nvPr/>
        </p:nvSpPr>
        <p:spPr>
          <a:xfrm rot="10800000">
            <a:off x="4693920" y="3396997"/>
            <a:ext cx="7498080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468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5CD215-1C45-48A0-8534-39FFE8A7C95A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042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CF41D3-C6B9-4E99-9321-87C4E2168F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363A0F-DEF3-4134-98D0-2E1276938A8B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B5BC6EB-07B1-46AF-AC33-E998BC6AA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E3A0C1-6562-4819-9E88-4C1378FD5D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298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7ACA29BA-0143-49FF-8608-DB1623D99537}"/>
              </a:ext>
            </a:extLst>
          </p:cNvPr>
          <p:cNvSpPr/>
          <p:nvPr/>
        </p:nvSpPr>
        <p:spPr>
          <a:xfrm>
            <a:off x="0" y="0"/>
            <a:ext cx="8248592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53015" y="640079"/>
            <a:ext cx="2796066" cy="2551751"/>
          </a:xfrm>
        </p:spPr>
        <p:txBody>
          <a:bodyPr anchor="b">
            <a:normAutofit/>
          </a:bodyPr>
          <a:lstStyle>
            <a:lvl1pPr algn="l">
              <a:lnSpc>
                <a:spcPct val="135000"/>
              </a:lnSpc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8818" y="640078"/>
            <a:ext cx="6969693" cy="5455921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753015" y="3223803"/>
            <a:ext cx="2796066" cy="2872197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3010CF18-370D-4E80-AE4C-396FFDFCAE5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ate Placeholder 9">
            <a:extLst>
              <a:ext uri="{FF2B5EF4-FFF2-40B4-BE49-F238E27FC236}">
                <a16:creationId xmlns:a16="http://schemas.microsoft.com/office/drawing/2014/main" id="{C5EBFE9C-5A22-4462-9C51-E00C03F55C3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753015" y="6309360"/>
            <a:ext cx="1734207" cy="457200"/>
          </a:xfrm>
        </p:spPr>
        <p:txBody>
          <a:bodyPr/>
          <a:lstStyle>
            <a:lvl1pPr algn="l">
              <a:defRPr/>
            </a:lvl1pPr>
          </a:lstStyle>
          <a:p>
            <a:fld id="{61A2E4C8-2960-4ADD-862C-4D9643CB15AC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11" name="Footer Placeholder 10">
            <a:extLst>
              <a:ext uri="{FF2B5EF4-FFF2-40B4-BE49-F238E27FC236}">
                <a16:creationId xmlns:a16="http://schemas.microsoft.com/office/drawing/2014/main" id="{2EBBFF2E-AA66-4B76-9139-CB000B5A45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38818" y="6309360"/>
            <a:ext cx="6993867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A44F64C4-BF20-4F6B-B650-57C71C828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831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34996" y="640079"/>
            <a:ext cx="2714085" cy="2695903"/>
          </a:xfrm>
        </p:spPr>
        <p:txBody>
          <a:bodyPr anchor="b">
            <a:noAutofit/>
          </a:bodyPr>
          <a:lstStyle>
            <a:lvl1pPr algn="l">
              <a:lnSpc>
                <a:spcPct val="104000"/>
              </a:lnSpc>
              <a:defRPr sz="3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248592" cy="6857999"/>
          </a:xfrm>
          <a:solidFill>
            <a:schemeClr val="bg2">
              <a:lumMod val="9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 hasCustomPrompt="1"/>
          </p:nvPr>
        </p:nvSpPr>
        <p:spPr>
          <a:xfrm>
            <a:off x="8834996" y="3429000"/>
            <a:ext cx="2714085" cy="2508026"/>
          </a:xfrm>
        </p:spPr>
        <p:txBody>
          <a:bodyPr anchor="t">
            <a:normAutofit/>
          </a:bodyPr>
          <a:lstStyle>
            <a:lvl1pPr marL="0" indent="0">
              <a:spcBef>
                <a:spcPts val="1400"/>
              </a:spcBef>
              <a:buNone/>
              <a:defRPr sz="1800" b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0949BC8-9ABF-49F6-851C-5DB0B86CA70D}"/>
              </a:ext>
            </a:extLst>
          </p:cNvPr>
          <p:cNvSpPr/>
          <p:nvPr/>
        </p:nvSpPr>
        <p:spPr>
          <a:xfrm rot="5400000">
            <a:off x="4851595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E1EE21-E3FA-4D43-B224-C664959637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834997" y="6309360"/>
            <a:ext cx="1645920" cy="457200"/>
          </a:xfrm>
        </p:spPr>
        <p:txBody>
          <a:bodyPr/>
          <a:lstStyle/>
          <a:p>
            <a:fld id="{48BDEA15-09CD-4275-A8E0-385C965F48B0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32D7F83-8993-4ED4-9F02-663CC08505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3678B7-E511-4CE1-BEE5-89E959B9B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640080" y="6309360"/>
            <a:ext cx="4946592" cy="457200"/>
          </a:xfrm>
        </p:spPr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5915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0786F82F-1B47-46ED-8EAE-53EF71E59E9A}"/>
              </a:ext>
            </a:extLst>
          </p:cNvPr>
          <p:cNvSpPr/>
          <p:nvPr/>
        </p:nvSpPr>
        <p:spPr>
          <a:xfrm>
            <a:off x="4718302" y="0"/>
            <a:ext cx="7473698" cy="6858000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2918" y="705113"/>
            <a:ext cx="3411973" cy="5197498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76671" y="705113"/>
            <a:ext cx="6172412" cy="5197497"/>
          </a:xfrm>
          <a:prstGeom prst="rect">
            <a:avLst/>
          </a:prstGeom>
        </p:spPr>
        <p:txBody>
          <a:bodyPr vert="horz" lIns="109728" tIns="109728" rIns="109728" bIns="9144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2917" y="6309360"/>
            <a:ext cx="3411973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4AF8082C-0922-4249-A612-B415F5231620}" type="datetime1">
              <a:rPr lang="en-US" smtClean="0"/>
              <a:t>12/3/2022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76670" y="6309360"/>
            <a:ext cx="4946592" cy="457200"/>
          </a:xfrm>
          <a:prstGeom prst="rect">
            <a:avLst/>
          </a:prstGeom>
        </p:spPr>
        <p:txBody>
          <a:bodyPr vert="horz" lIns="109728" tIns="109728" rIns="109728" bIns="91440" rtlCol="0" anchor="ctr"/>
          <a:lstStyle>
            <a:lvl1pPr algn="l">
              <a:defRPr sz="1200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69202" y="6309360"/>
            <a:ext cx="979879" cy="457200"/>
          </a:xfrm>
          <a:prstGeom prst="rect">
            <a:avLst/>
          </a:prstGeom>
        </p:spPr>
        <p:txBody>
          <a:bodyPr vert="horz" lIns="109728" tIns="109728" rIns="109728" bIns="91440" rtlCol="0" anchor="b"/>
          <a:lstStyle>
            <a:lvl1pPr algn="r">
              <a:defRPr sz="1600" b="1" spc="1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</a:defRPr>
            </a:lvl1pPr>
          </a:lstStyle>
          <a:p>
            <a:fld id="{FAEF9944-A4F6-4C59-AEBD-678D6480B8EA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EF1BAF6F-6275-4646-9C59-331B29B9550F}"/>
              </a:ext>
            </a:extLst>
          </p:cNvPr>
          <p:cNvSpPr/>
          <p:nvPr/>
        </p:nvSpPr>
        <p:spPr>
          <a:xfrm rot="5400000">
            <a:off x="1257298" y="3396997"/>
            <a:ext cx="6858002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645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03" r:id="rId6"/>
    <p:sldLayoutId id="2147483699" r:id="rId7"/>
    <p:sldLayoutId id="2147483700" r:id="rId8"/>
    <p:sldLayoutId id="2147483701" r:id="rId9"/>
    <p:sldLayoutId id="2147483702" r:id="rId10"/>
    <p:sldLayoutId id="2147483704" r:id="rId11"/>
  </p:sldLayoutIdLst>
  <p:hf sldNum="0" hdr="0" ftr="0" dt="0"/>
  <p:txStyles>
    <p:titleStyle>
      <a:lvl1pPr algn="l" defTabSz="914400" rtl="0" eaLnBrk="1" latinLnBrk="0" hangingPunct="1">
        <a:lnSpc>
          <a:spcPct val="150000"/>
        </a:lnSpc>
        <a:spcBef>
          <a:spcPct val="0"/>
        </a:spcBef>
        <a:buNone/>
        <a:defRPr sz="3600" b="1" kern="1200" spc="1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800" b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0" indent="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None/>
        <a:defRPr sz="16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0" indent="-320040" algn="l" defTabSz="914400" rtl="0" eaLnBrk="1" latinLnBrk="0" hangingPunct="1">
        <a:lnSpc>
          <a:spcPct val="140000"/>
        </a:lnSpc>
        <a:spcBef>
          <a:spcPts val="930"/>
        </a:spcBef>
        <a:buFont typeface="Corbel" panose="020B0503020204020204" pitchFamily="34" charset="0"/>
        <a:buChar char="–"/>
        <a:defRPr sz="1400" i="1" kern="1200" spc="150" baseline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2024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6pPr>
      <a:lvl7pPr marL="224028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7pPr>
      <a:lvl8pPr marL="256032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8pPr>
      <a:lvl9pPr marL="2880360" indent="-320040" algn="l" defTabSz="914400" rtl="0" eaLnBrk="1" latinLnBrk="0" hangingPunct="1">
        <a:lnSpc>
          <a:spcPct val="111000"/>
        </a:lnSpc>
        <a:spcBef>
          <a:spcPts val="930"/>
        </a:spcBef>
        <a:buFont typeface="Corbel" panose="020B0503020204020204" pitchFamily="34" charset="0"/>
        <a:buChar char="–"/>
        <a:defRPr sz="1400" i="1" kern="1200">
          <a:solidFill>
            <a:schemeClr val="accent1">
              <a:lumMod val="7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15">
            <a:extLst>
              <a:ext uri="{FF2B5EF4-FFF2-40B4-BE49-F238E27FC236}">
                <a16:creationId xmlns:a16="http://schemas.microsoft.com/office/drawing/2014/main" id="{B725BC23-E0DD-4037-B2B8-7B6FA64543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12192001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99EE120-2D35-4A48-BAAE-238F986A13D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4426072" cy="180407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 descr="Blocos de madeira">
            <a:extLst>
              <a:ext uri="{FF2B5EF4-FFF2-40B4-BE49-F238E27FC236}">
                <a16:creationId xmlns:a16="http://schemas.microsoft.com/office/drawing/2014/main" id="{F6DFEE72-D733-8856-58BB-5A5272BB054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7419" r="34930" b="-2"/>
          <a:stretch/>
        </p:blipFill>
        <p:spPr>
          <a:xfrm>
            <a:off x="20" y="1804072"/>
            <a:ext cx="4458058" cy="4349801"/>
          </a:xfrm>
          <a:prstGeom prst="rect">
            <a:avLst/>
          </a:prstGeom>
        </p:spPr>
      </p:pic>
      <p:sp>
        <p:nvSpPr>
          <p:cNvPr id="20" name="Rectangle 19">
            <a:extLst>
              <a:ext uri="{FF2B5EF4-FFF2-40B4-BE49-F238E27FC236}">
                <a16:creationId xmlns:a16="http://schemas.microsoft.com/office/drawing/2014/main" id="{552F9EAC-0C70-441C-AC78-65174C28573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426076" y="1740090"/>
            <a:ext cx="7765922" cy="442752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ítulo 1">
            <a:extLst>
              <a:ext uri="{FF2B5EF4-FFF2-40B4-BE49-F238E27FC236}">
                <a16:creationId xmlns:a16="http://schemas.microsoft.com/office/drawing/2014/main" id="{A4A65E3F-C639-B4BF-3D2C-8EFA4636B02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882101" y="2146851"/>
            <a:ext cx="6666980" cy="2658269"/>
          </a:xfrm>
        </p:spPr>
        <p:txBody>
          <a:bodyPr anchor="b">
            <a:normAutofit/>
          </a:bodyPr>
          <a:lstStyle/>
          <a:p>
            <a:r>
              <a:rPr lang="pt-BR"/>
              <a:t>Jogo de bens móveis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0D48F6B8-EF56-4340-982E-F4D6F5DC2F5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1753806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AC596C40-FEA6-4867-853D-CF37DE3B6B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3049" y="6167615"/>
            <a:ext cx="12192001" cy="690385"/>
          </a:xfrm>
          <a:prstGeom prst="rect">
            <a:avLst/>
          </a:prstGeom>
          <a:solidFill>
            <a:schemeClr val="bg1">
              <a:alpha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DC7C5E2-274E-49A3-A8E0-46A5B8CAC3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6109423"/>
            <a:ext cx="12188951" cy="640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id="{D6CF8D2C-9E01-48EC-8DDF-8A1FF60AED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94070" y="0"/>
            <a:ext cx="64008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1986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9A97B7-280C-D97E-5382-DEE75BE74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jogo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2A601AD-CC6F-ADF9-E735-488820D7C5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 o desenvolvimento de um jogo de treinamento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para servidores públicos da área de logística, cujo conteúdo ilustrará o processo de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de bens móveis a ser realizado por instituições públicas, de acordo com a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atual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legislação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que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regulamenta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dos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bens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móveis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integrantes</a:t>
            </a:r>
            <a:r>
              <a:rPr lang="pt-BR" sz="1800" spc="3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patrimônio público do</a:t>
            </a:r>
            <a:r>
              <a:rPr lang="pt-BR" sz="1800" spc="-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poder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executivo</a:t>
            </a:r>
            <a:r>
              <a:rPr lang="pt-BR" sz="1800" spc="1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estado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</a:t>
            </a:r>
            <a:r>
              <a:rPr lang="pt-BR" sz="18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Rio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</a:t>
            </a:r>
            <a:r>
              <a:rPr lang="pt-BR" sz="1800" spc="1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Janeiro.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8161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1C0FBD6-FCBF-0FED-C92C-572CEC1E5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jogo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C8470798-4508-599D-75FF-147FA5852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proposta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desse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jogo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é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treinar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novos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servidores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reciclar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efetivos,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orientando-os a respeito dos procedimentos a serem tomados com os bens móveis,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cuja gestão será padronizada para todas as instituições públicas, uma vez que esta</a:t>
            </a:r>
            <a:r>
              <a:rPr lang="pt-BR" sz="1800" spc="5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t-BR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gestão é feita de forma plural nos diversos órgãos do estado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3484978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C920C2D-2332-B6CE-624E-9AE47ECA7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Motivação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D83496F-FF5A-0B69-AA00-2BFF19AE5B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Atualmente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existem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cursos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capacitação,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porém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acredita-se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que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pelas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características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intrínsecas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jogo,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processo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aprendizagem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 fixação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conhecimento se desenvolvam de melhor forma utilizando jogos para auxílio dos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cursos.</a:t>
            </a:r>
            <a:r>
              <a:rPr lang="pt-PT" sz="1800" spc="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pt-PT" sz="1800" spc="7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aplicação</a:t>
            </a:r>
            <a:r>
              <a:rPr lang="pt-PT" sz="1800" spc="7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prática</a:t>
            </a:r>
            <a:r>
              <a:rPr lang="pt-PT" sz="1800" spc="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em</a:t>
            </a:r>
            <a:r>
              <a:rPr lang="pt-PT" sz="1800" spc="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um</a:t>
            </a:r>
            <a:r>
              <a:rPr lang="pt-PT" sz="1800" spc="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jogo</a:t>
            </a:r>
            <a:r>
              <a:rPr lang="pt-PT" sz="1800" spc="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traz</a:t>
            </a:r>
            <a:r>
              <a:rPr lang="pt-PT" sz="1800" spc="7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proximidade</a:t>
            </a:r>
            <a:r>
              <a:rPr lang="pt-PT" sz="1800" spc="7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</a:t>
            </a:r>
            <a:r>
              <a:rPr lang="pt-PT" sz="1800" spc="9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pt-PT" sz="1800" spc="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realidade,</a:t>
            </a:r>
            <a:r>
              <a:rPr lang="pt-PT" sz="1800" spc="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aumenta</a:t>
            </a:r>
            <a:r>
              <a:rPr lang="pt-PT" sz="1800" spc="-30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taxa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retenção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conhecimento,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dá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significado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conceitos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difícil</a:t>
            </a:r>
            <a:r>
              <a:rPr lang="pt-PT" sz="1800" spc="-30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compreensão, ajuda a construir conexões, desenvolve a confiança do participante e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gera</a:t>
            </a:r>
            <a:r>
              <a:rPr lang="pt-PT" sz="1800" spc="-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resultados</a:t>
            </a:r>
            <a:r>
              <a:rPr lang="pt-PT" sz="1800" spc="-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mais imediatos,</a:t>
            </a:r>
            <a:r>
              <a:rPr lang="pt-PT" sz="1800" spc="-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que</a:t>
            </a:r>
            <a:r>
              <a:rPr lang="pt-PT" sz="1800" spc="-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justifica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</a:t>
            </a:r>
            <a:r>
              <a:rPr lang="pt-PT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reforça</a:t>
            </a:r>
            <a:r>
              <a:rPr lang="pt-PT" sz="1800" spc="-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 relevância</a:t>
            </a:r>
            <a:r>
              <a:rPr lang="pt-PT" sz="18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deste projeto.</a:t>
            </a:r>
            <a:endParaRPr lang="pt-BR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172843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C066CAC-7CE8-80EE-A5D9-6B637BAC5B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Como é o jogo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45EE343F-756E-8228-7A44-E47C8674F4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71398" y="811762"/>
            <a:ext cx="6172412" cy="836088"/>
          </a:xfrm>
        </p:spPr>
        <p:txBody>
          <a:bodyPr>
            <a:normAutofit fontScale="92500" lnSpcReduction="20000"/>
          </a:bodyPr>
          <a:lstStyle/>
          <a:p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 jogo é totalmente virtual, como é possível ver a tela inicial dele abaixo:</a:t>
            </a:r>
            <a:endParaRPr lang="pt-BR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endParaRPr lang="pt-BR" dirty="0"/>
          </a:p>
        </p:txBody>
      </p:sp>
      <p:pic>
        <p:nvPicPr>
          <p:cNvPr id="4" name="Imagem 3" descr="Interface gráfica do usuário, Aplicativo&#10;&#10;Descrição gerada automaticamente">
            <a:extLst>
              <a:ext uri="{FF2B5EF4-FFF2-40B4-BE49-F238E27FC236}">
                <a16:creationId xmlns:a16="http://schemas.microsoft.com/office/drawing/2014/main" id="{8D9E649D-6667-1876-2778-CD5D300270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7584" y="1790091"/>
            <a:ext cx="5400040" cy="4677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0911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0E05FF9-A72A-D40D-96D1-DB0BBF12C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Como foi feito 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CB79C32-B0A6-1018-A6CD-AD6F49A09F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318770" marR="143510" indent="456565" algn="just">
              <a:lnSpc>
                <a:spcPct val="150000"/>
              </a:lnSpc>
              <a:spcAft>
                <a:spcPts val="0"/>
              </a:spcAft>
            </a:pP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abordagem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metodológica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projeto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será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baseada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Design</a:t>
            </a:r>
            <a:r>
              <a:rPr lang="pt-PT" sz="1900" i="1" spc="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Thinking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pt-PT" sz="1900" spc="-30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percorrendo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suas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quatro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principais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etapas,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segundo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modelo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Duplo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Diamante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(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Design</a:t>
            </a:r>
            <a:r>
              <a:rPr lang="pt-PT" sz="1900" i="1" spc="-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Council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pt-PT" sz="19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2007):</a:t>
            </a:r>
            <a:r>
              <a:rPr lang="pt-PT" sz="19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descobrir,</a:t>
            </a:r>
            <a:r>
              <a:rPr lang="pt-PT" sz="19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definir,</a:t>
            </a:r>
            <a:r>
              <a:rPr lang="pt-PT" sz="19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desenvolver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</a:t>
            </a:r>
            <a:r>
              <a:rPr lang="pt-PT" sz="1900" spc="1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entregar.</a:t>
            </a:r>
            <a:endParaRPr lang="pt-BR" sz="19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318770" marR="144780" indent="456565" algn="just">
              <a:lnSpc>
                <a:spcPct val="150000"/>
              </a:lnSpc>
              <a:spcAft>
                <a:spcPts val="0"/>
              </a:spcAft>
            </a:pP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Como ferramenta de apoio utilizaremos o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 Game Canvas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 que divide-</a:t>
            </a:r>
            <a:r>
              <a:rPr lang="pt-PT" sz="1900" spc="-30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se</a:t>
            </a:r>
            <a:r>
              <a:rPr lang="pt-PT" sz="1900" spc="29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em</a:t>
            </a:r>
            <a:r>
              <a:rPr lang="pt-PT" sz="1900" spc="29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duas</a:t>
            </a:r>
            <a:r>
              <a:rPr lang="pt-PT" sz="1900" spc="27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fases</a:t>
            </a:r>
            <a:r>
              <a:rPr lang="pt-PT" sz="1900" spc="2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(I</a:t>
            </a:r>
            <a:r>
              <a:rPr lang="pt-PT" sz="1900" spc="29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-</a:t>
            </a:r>
            <a:r>
              <a:rPr lang="pt-PT" sz="1900" spc="2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Discover</a:t>
            </a:r>
            <a:r>
              <a:rPr lang="pt-PT" sz="1900" i="1" spc="27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ou</a:t>
            </a:r>
            <a:r>
              <a:rPr lang="pt-PT" sz="1900" spc="27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Análise</a:t>
            </a:r>
            <a:r>
              <a:rPr lang="pt-PT" sz="1900" spc="28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</a:t>
            </a:r>
            <a:r>
              <a:rPr lang="pt-PT" sz="1900" spc="29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II</a:t>
            </a:r>
            <a:r>
              <a:rPr lang="pt-PT" sz="1900" spc="3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-</a:t>
            </a:r>
            <a:r>
              <a:rPr lang="pt-PT" sz="1900" spc="2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Define</a:t>
            </a:r>
            <a:r>
              <a:rPr lang="pt-PT" sz="1900" i="1" spc="27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ou</a:t>
            </a:r>
            <a:r>
              <a:rPr lang="pt-PT" sz="1900" i="1" spc="28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Síntese),</a:t>
            </a:r>
            <a:r>
              <a:rPr lang="pt-PT" sz="1900" spc="27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nas</a:t>
            </a:r>
            <a:r>
              <a:rPr lang="pt-PT" sz="1900" spc="28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quais</a:t>
            </a:r>
            <a:endParaRPr lang="pt-BR" sz="19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>
              <a:spcBef>
                <a:spcPts val="55"/>
              </a:spcBef>
            </a:pP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 </a:t>
            </a:r>
            <a:endParaRPr lang="pt-BR" sz="19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pPr marL="318770" marR="144145" algn="just">
              <a:lnSpc>
                <a:spcPct val="150000"/>
              </a:lnSpc>
              <a:spcAft>
                <a:spcPts val="0"/>
              </a:spcAft>
            </a:pP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definiremos quesitos essenciais para o desenvolvimento do projeto, como o tipo de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jogo e suas diretrizes, os recursos a serem utilizados, os elementos motivantes e os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benefícios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esperados.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objetivo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da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criação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</a:t>
            </a:r>
            <a:r>
              <a:rPr lang="pt-PT" sz="1900" i="1" spc="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Game</a:t>
            </a:r>
            <a:r>
              <a:rPr lang="pt-PT" sz="1900" i="1" spc="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Canvas</a:t>
            </a:r>
            <a:r>
              <a:rPr lang="pt-PT" sz="1900" i="1" spc="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que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identifica oportunidades para a criação de modelos de jogos a partir do material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levantado na fase de descoberta, é analisar de forma geral as opiniões expostas,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para posteriormente criar o </a:t>
            </a:r>
            <a:r>
              <a:rPr lang="pt-PT" sz="19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 Game Canvas II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 que contém um subconjunto</a:t>
            </a:r>
            <a:r>
              <a:rPr lang="pt-PT" sz="1900" spc="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coerente</a:t>
            </a:r>
            <a:r>
              <a:rPr lang="pt-PT" sz="1900" spc="1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de</a:t>
            </a:r>
            <a:r>
              <a:rPr lang="pt-PT" sz="1900" spc="1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9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elementos</a:t>
            </a:r>
            <a:r>
              <a:rPr lang="pt-PT" sz="1900" spc="14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</a:t>
            </a:r>
            <a:r>
              <a:rPr lang="pt-PT" sz="1800" spc="14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Business</a:t>
            </a:r>
            <a:r>
              <a:rPr lang="pt-PT" sz="1800" i="1" spc="11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8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Game</a:t>
            </a:r>
            <a:r>
              <a:rPr lang="pt-PT" sz="1800" i="1" spc="115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8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Canvas</a:t>
            </a:r>
            <a:r>
              <a:rPr lang="pt-PT" sz="1800" i="1" spc="110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 </a:t>
            </a:r>
            <a:r>
              <a:rPr lang="pt-PT" sz="1800" i="1" dirty="0">
                <a:effectLst/>
                <a:latin typeface="Arial" panose="020B0604020202020204" pitchFamily="34" charset="0"/>
                <a:ea typeface="Microsoft Sans Serif" panose="020B0604020202020204" pitchFamily="34" charset="0"/>
                <a:cs typeface="Microsoft Sans Serif" panose="020B0604020202020204" pitchFamily="34" charset="0"/>
              </a:rPr>
              <a:t>I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,</a:t>
            </a:r>
            <a:r>
              <a:rPr lang="pt-PT" sz="1800" spc="1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já</a:t>
            </a:r>
            <a:r>
              <a:rPr lang="pt-PT" sz="1800" spc="1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direcionado</a:t>
            </a:r>
            <a:r>
              <a:rPr lang="pt-PT" sz="1800" spc="1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para</a:t>
            </a:r>
            <a:r>
              <a:rPr lang="pt-PT" sz="1800" spc="12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a</a:t>
            </a:r>
            <a:r>
              <a:rPr lang="pt-PT" sz="1800" spc="13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criação</a:t>
            </a:r>
            <a:r>
              <a:rPr lang="pt-PT" sz="1800" spc="-305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do</a:t>
            </a:r>
            <a:r>
              <a:rPr lang="pt-PT" sz="1800" spc="1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 </a:t>
            </a:r>
            <a:r>
              <a:rPr lang="pt-PT" sz="1800" dirty="0">
                <a:effectLst/>
                <a:latin typeface="Microsoft Sans Serif" panose="020B0604020202020204" pitchFamily="34" charset="0"/>
                <a:ea typeface="Microsoft Sans Serif" panose="020B0604020202020204" pitchFamily="34" charset="0"/>
              </a:rPr>
              <a:t>jogo.</a:t>
            </a:r>
            <a:endParaRPr lang="pt-BR" sz="1800" dirty="0">
              <a:effectLst/>
              <a:latin typeface="Microsoft Sans Serif" panose="020B0604020202020204" pitchFamily="34" charset="0"/>
              <a:ea typeface="Microsoft Sans Serif" panose="020B0604020202020204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29820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F4C00AB-BF63-7F2C-8A60-1D458680FE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Como foi 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CC91735-B88A-3ACC-719D-1969F810D0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4"/>
            <a:ext cx="6172412" cy="862430"/>
          </a:xfrm>
        </p:spPr>
        <p:txBody>
          <a:bodyPr/>
          <a:lstStyle/>
          <a:p>
            <a:r>
              <a:rPr lang="pt-BR" dirty="0"/>
              <a:t>O jogo foi criado no e </a:t>
            </a:r>
            <a:r>
              <a:rPr lang="pt-BR" dirty="0" err="1"/>
              <a:t>adventure</a:t>
            </a:r>
            <a:endParaRPr lang="pt-BR" dirty="0"/>
          </a:p>
        </p:txBody>
      </p:sp>
      <p:pic>
        <p:nvPicPr>
          <p:cNvPr id="5" name="Imagem 4">
            <a:extLst>
              <a:ext uri="{FF2B5EF4-FFF2-40B4-BE49-F238E27FC236}">
                <a16:creationId xmlns:a16="http://schemas.microsoft.com/office/drawing/2014/main" id="{4C96F9E8-C1D9-D0E6-AB81-F15B6B64E43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08250" y="2051667"/>
            <a:ext cx="6172412" cy="41082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18066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8DBBFD-C536-2463-0556-5BF0511906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Como foi 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B1044BC6-77EB-56C7-418A-D0AF9A0D50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21670" y="211894"/>
            <a:ext cx="6172412" cy="498536"/>
          </a:xfrm>
        </p:spPr>
        <p:txBody>
          <a:bodyPr>
            <a:normAutofit fontScale="85000" lnSpcReduction="10000"/>
          </a:bodyPr>
          <a:lstStyle/>
          <a:p>
            <a:r>
              <a:rPr lang="pt-BR" dirty="0"/>
              <a:t>Segue abaixo o seu </a:t>
            </a:r>
            <a:r>
              <a:rPr lang="pt-BR" dirty="0" err="1"/>
              <a:t>canvas</a:t>
            </a:r>
            <a:r>
              <a:rPr lang="pt-BR" dirty="0"/>
              <a:t> final preenchido</a:t>
            </a:r>
          </a:p>
        </p:txBody>
      </p:sp>
      <p:pic>
        <p:nvPicPr>
          <p:cNvPr id="4" name="image12.png">
            <a:extLst>
              <a:ext uri="{FF2B5EF4-FFF2-40B4-BE49-F238E27FC236}">
                <a16:creationId xmlns:a16="http://schemas.microsoft.com/office/drawing/2014/main" id="{6F8B6937-D375-2F9B-F0E4-AA7890213179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62846" y="821095"/>
            <a:ext cx="5233035" cy="594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31288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7D2C925-ABF4-1D40-BA4A-9D224BE7C5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dirty="0"/>
              <a:t>Como foi feito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99632894-8355-9B5D-19B5-E2E5CBECDE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6671" y="705114"/>
            <a:ext cx="6172412" cy="862430"/>
          </a:xfrm>
        </p:spPr>
        <p:txBody>
          <a:bodyPr>
            <a:normAutofit fontScale="92500" lnSpcReduction="10000"/>
          </a:bodyPr>
          <a:lstStyle/>
          <a:p>
            <a:r>
              <a:rPr lang="pt-BR" dirty="0"/>
              <a:t>Abaixo segue o roteiro do jogo que foi levantado para a sua criação</a:t>
            </a:r>
          </a:p>
        </p:txBody>
      </p:sp>
      <p:pic>
        <p:nvPicPr>
          <p:cNvPr id="4" name="image14.jpeg">
            <a:extLst>
              <a:ext uri="{FF2B5EF4-FFF2-40B4-BE49-F238E27FC236}">
                <a16:creationId xmlns:a16="http://schemas.microsoft.com/office/drawing/2014/main" id="{8169F4BD-1FEB-11F4-5E7B-A7BC56FB8512}"/>
              </a:ext>
            </a:extLst>
          </p:cNvPr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692678" y="1804962"/>
            <a:ext cx="4888865" cy="459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542525"/>
      </p:ext>
    </p:extLst>
  </p:cSld>
  <p:clrMapOvr>
    <a:masterClrMapping/>
  </p:clrMapOvr>
</p:sld>
</file>

<file path=ppt/theme/theme1.xml><?xml version="1.0" encoding="utf-8"?>
<a:theme xmlns:a="http://schemas.openxmlformats.org/drawingml/2006/main" name="ShojiVTI">
  <a:themeElements>
    <a:clrScheme name="Shoji">
      <a:dk1>
        <a:sysClr val="windowText" lastClr="000000"/>
      </a:dk1>
      <a:lt1>
        <a:sysClr val="window" lastClr="FFFFFF"/>
      </a:lt1>
      <a:dk2>
        <a:srgbClr val="595460"/>
      </a:dk2>
      <a:lt2>
        <a:srgbClr val="EBEDEB"/>
      </a:lt2>
      <a:accent1>
        <a:srgbClr val="97A7B8"/>
      </a:accent1>
      <a:accent2>
        <a:srgbClr val="A5B592"/>
      </a:accent2>
      <a:accent3>
        <a:srgbClr val="CED228"/>
      </a:accent3>
      <a:accent4>
        <a:srgbClr val="D1C499"/>
      </a:accent4>
      <a:accent5>
        <a:srgbClr val="BDB3B6"/>
      </a:accent5>
      <a:accent6>
        <a:srgbClr val="C5A98D"/>
      </a:accent6>
      <a:hlink>
        <a:srgbClr val="CC9900"/>
      </a:hlink>
      <a:folHlink>
        <a:srgbClr val="96A9A9"/>
      </a:folHlink>
    </a:clrScheme>
    <a:fontScheme name="Custom 7">
      <a:majorFont>
        <a:latin typeface="Meiryo"/>
        <a:ea typeface=""/>
        <a:cs typeface=""/>
      </a:majorFont>
      <a:minorFont>
        <a:latin typeface="Meiryo"/>
        <a:ea typeface=""/>
        <a:cs typeface=""/>
      </a:minorFont>
    </a:fontScheme>
    <a:fmtScheme name="Feathered">
      <a:fillStyleLst>
        <a:solidFill>
          <a:schemeClr val="phClr"/>
        </a:solidFill>
        <a:solidFill>
          <a:schemeClr val="phClr">
            <a:tint val="67000"/>
            <a:satMod val="105000"/>
          </a:schemeClr>
        </a:soli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0000"/>
                <a:satMod val="120000"/>
                <a:lumMod val="99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>
              <a:tint val="50000"/>
              <a:shade val="83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25400" dir="5400000" algn="ctr" rotWithShape="0">
              <a:srgbClr val="000000">
                <a:alpha val="20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hojiVTI" id="{00D0DDEB-E771-48E5-9E96-0647434F08B1}" vid="{9D22D596-7FD0-4F89-958C-AD79A094911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438</Words>
  <Application>Microsoft Office PowerPoint</Application>
  <PresentationFormat>Widescreen</PresentationFormat>
  <Paragraphs>20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Meiryo</vt:lpstr>
      <vt:lpstr>Arial</vt:lpstr>
      <vt:lpstr>Calibri</vt:lpstr>
      <vt:lpstr>Corbel</vt:lpstr>
      <vt:lpstr>Microsoft Sans Serif</vt:lpstr>
      <vt:lpstr>ShojiVTI</vt:lpstr>
      <vt:lpstr>Jogo de bens móveis</vt:lpstr>
      <vt:lpstr>O jogo</vt:lpstr>
      <vt:lpstr>O jogo</vt:lpstr>
      <vt:lpstr>Motivação</vt:lpstr>
      <vt:lpstr>Como é o jogo</vt:lpstr>
      <vt:lpstr>Como foi feito </vt:lpstr>
      <vt:lpstr>Como foi feito</vt:lpstr>
      <vt:lpstr>Como foi feito</vt:lpstr>
      <vt:lpstr>Como foi feito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Jogo de bens móveis</dc:title>
  <dc:creator>Cris</dc:creator>
  <cp:lastModifiedBy>Cris</cp:lastModifiedBy>
  <cp:revision>3</cp:revision>
  <dcterms:created xsi:type="dcterms:W3CDTF">2022-12-03T13:38:30Z</dcterms:created>
  <dcterms:modified xsi:type="dcterms:W3CDTF">2022-12-03T13:48:11Z</dcterms:modified>
</cp:coreProperties>
</file>