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D69555-EE48-4B19-812B-4E1068DBF976}"/>
              </a:ext>
            </a:extLst>
          </p:cNvPr>
          <p:cNvSpPr/>
          <p:nvPr/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</a:extLst>
          </p:cNvPr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5388" y="863068"/>
            <a:ext cx="6007691" cy="4985916"/>
          </a:xfrm>
        </p:spPr>
        <p:txBody>
          <a:bodyPr anchor="ctr">
            <a:noAutofit/>
          </a:bodyPr>
          <a:lstStyle>
            <a:lvl1pPr algn="l">
              <a:lnSpc>
                <a:spcPct val="125000"/>
              </a:lnSpc>
              <a:defRPr sz="6000" b="0" cap="all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97352" y="863068"/>
            <a:ext cx="3351729" cy="5120069"/>
          </a:xfrm>
        </p:spPr>
        <p:txBody>
          <a:bodyPr anchor="ctr">
            <a:normAutofit/>
          </a:bodyPr>
          <a:lstStyle>
            <a:lvl1pPr marL="0" indent="0" algn="l">
              <a:lnSpc>
                <a:spcPct val="150000"/>
              </a:lnSpc>
              <a:buNone/>
              <a:defRPr sz="2400" b="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72EEBA-3A5D-41CE-8465-A45A0F65674E}"/>
              </a:ext>
            </a:extLst>
          </p:cNvPr>
          <p:cNvSpPr/>
          <p:nvPr/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79F4CF2F-CDFA-4A37-837C-819D5238EA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97353" y="6309360"/>
            <a:ext cx="2151134" cy="457200"/>
          </a:xfrm>
        </p:spPr>
        <p:txBody>
          <a:bodyPr/>
          <a:lstStyle/>
          <a:p>
            <a:pPr algn="l"/>
            <a:fld id="{0DCFB061-4267-4D9F-8017-6F550D3068DF}" type="datetime1">
              <a:rPr lang="en-US" smtClean="0"/>
              <a:t>12/3/2022</a:t>
            </a:fld>
            <a:endParaRPr lang="en-US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CFECE62A-61A4-407D-8F0B-D459CD977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5388" y="6309360"/>
            <a:ext cx="6007691" cy="457200"/>
          </a:xfrm>
        </p:spPr>
        <p:txBody>
          <a:bodyPr/>
          <a:lstStyle>
            <a:lvl1pPr algn="r">
              <a:defRPr/>
            </a:lvl1pPr>
          </a:lstStyle>
          <a:p>
            <a:pPr algn="l"/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99FE60A9-FE2A-451F-9244-60FCE7FE9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872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BC61-5547-4A60-8DA1-6699760D9972}" type="datetime1">
              <a:rPr lang="en-US" smtClean="0"/>
              <a:t>12/3/2022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918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24B9D1C6-60D0-4CD1-8F31-F912522EB041}" type="datetime1">
              <a:rPr lang="en-US" smtClean="0"/>
              <a:t>12/3/2022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8374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ED5C-5A53-433E-8A55-46F54CE81DA5}" type="datetime1">
              <a:rPr lang="en-US" smtClean="0"/>
              <a:t>12/3/2022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57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FD12B6-57DE-4B63-A723-500B050FB7DD}"/>
              </a:ext>
            </a:extLst>
          </p:cNvPr>
          <p:cNvSpPr/>
          <p:nvPr/>
        </p:nvSpPr>
        <p:spPr>
          <a:xfrm>
            <a:off x="0" y="4215384"/>
            <a:ext cx="12192000" cy="264261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16" y="1406284"/>
            <a:ext cx="10593694" cy="2597841"/>
          </a:xfrm>
        </p:spPr>
        <p:txBody>
          <a:bodyPr anchor="b">
            <a:normAutofit/>
          </a:bodyPr>
          <a:lstStyle>
            <a:lvl1pPr algn="ctr">
              <a:lnSpc>
                <a:spcPct val="125000"/>
              </a:lnSpc>
              <a:defRPr sz="4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8312" y="4527856"/>
            <a:ext cx="6559018" cy="1570245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4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1E2E75-4758-4930-8024-39287C962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BC0C-B6DF-45E9-B954-11C99AA62C3E}" type="datetime1">
              <a:rPr lang="en-US" smtClean="0"/>
              <a:t>12/3/2022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8B9949-402C-42C2-9A94-16590FC0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39D83F6-DAF4-4876-AA41-F246EC970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13A19-DDA2-44F6-9ED4-F87771C684B8}"/>
              </a:ext>
            </a:extLst>
          </p:cNvPr>
          <p:cNvSpPr/>
          <p:nvPr/>
        </p:nvSpPr>
        <p:spPr>
          <a:xfrm>
            <a:off x="0" y="4215384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256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76670" y="705114"/>
            <a:ext cx="6172412" cy="2403846"/>
          </a:xfrm>
        </p:spPr>
        <p:txBody>
          <a:bodyPr anchor="b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70" y="3749040"/>
            <a:ext cx="6172411" cy="2346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71B9-2624-4F21-93EE-35A78B1A0DAD}" type="datetime1">
              <a:rPr lang="en-US" smtClean="0"/>
              <a:t>12/3/2022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6B9B5-A5D1-4099-B52B-78F39AB0AFCB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758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67" y="658999"/>
            <a:ext cx="6166422" cy="457200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68" y="1116199"/>
            <a:ext cx="6166422" cy="20621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76668" y="3623098"/>
            <a:ext cx="6166421" cy="457200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6670" y="4102370"/>
            <a:ext cx="6166419" cy="206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7C2A-BE2E-4840-A907-3254E2916C96}" type="datetime1">
              <a:rPr lang="en-US" smtClean="0"/>
              <a:t>12/3/2022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26B370B-8381-431F-9492-0EA12051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A89085-2231-4A9C-B23C-B199A9DD26C5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468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D215-1C45-48A0-8534-39FFE8A7C95A}" type="datetime1">
              <a:rPr lang="en-US" smtClean="0"/>
              <a:t>12/3/2022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042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F41D3-C6B9-4E99-9321-87C4E216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3A0F-DEF3-4134-98D0-2E1276938A8B}" type="datetime1">
              <a:rPr lang="en-US" smtClean="0"/>
              <a:t>12/3/2022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BC6EB-07B1-46AF-AC33-E998BC6AA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3A0C1-6562-4819-9E88-4C1378FD5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298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ACA29BA-0143-49FF-8608-DB1623D99537}"/>
              </a:ext>
            </a:extLst>
          </p:cNvPr>
          <p:cNvSpPr/>
          <p:nvPr/>
        </p:nvSpPr>
        <p:spPr>
          <a:xfrm>
            <a:off x="0" y="0"/>
            <a:ext cx="8248592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015" y="640079"/>
            <a:ext cx="2796066" cy="2551751"/>
          </a:xfrm>
        </p:spPr>
        <p:txBody>
          <a:bodyPr anchor="b">
            <a:normAutofit/>
          </a:bodyPr>
          <a:lstStyle>
            <a:lvl1pPr algn="l">
              <a:lnSpc>
                <a:spcPct val="135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818" y="640078"/>
            <a:ext cx="6969693" cy="545592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53015" y="3223803"/>
            <a:ext cx="2796066" cy="2872197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10CF18-370D-4E80-AE4C-396FFDFCAE5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5EBFE9C-5A22-4462-9C51-E00C03F55C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53015" y="6309360"/>
            <a:ext cx="1734207" cy="457200"/>
          </a:xfrm>
        </p:spPr>
        <p:txBody>
          <a:bodyPr/>
          <a:lstStyle>
            <a:lvl1pPr algn="l">
              <a:defRPr/>
            </a:lvl1pPr>
          </a:lstStyle>
          <a:p>
            <a:fld id="{61A2E4C8-2960-4ADD-862C-4D9643CB15AC}" type="datetime1">
              <a:rPr lang="en-US" smtClean="0"/>
              <a:t>12/3/2022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EBBFF2E-AA66-4B76-9139-CB000B5A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818" y="6309360"/>
            <a:ext cx="6993867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44F64C4-BF20-4F6B-B650-57C71C82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31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4996" y="640079"/>
            <a:ext cx="2714085" cy="2695903"/>
          </a:xfrm>
        </p:spPr>
        <p:txBody>
          <a:bodyPr anchor="b">
            <a:noAutofit/>
          </a:bodyPr>
          <a:lstStyle>
            <a:lvl1pPr algn="l"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248592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834996" y="3429000"/>
            <a:ext cx="2714085" cy="2508026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949BC8-9ABF-49F6-851C-5DB0B86CA70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1EE21-E3FA-4D43-B224-C664959637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4997" y="6309360"/>
            <a:ext cx="1645920" cy="457200"/>
          </a:xfrm>
        </p:spPr>
        <p:txBody>
          <a:bodyPr/>
          <a:lstStyle/>
          <a:p>
            <a:fld id="{48BDEA15-09CD-4275-A8E0-385C965F48B0}" type="datetime1">
              <a:rPr lang="en-US" smtClean="0"/>
              <a:t>12/3/2022</a:t>
            </a:fld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2D7F83-8993-4ED4-9F02-663CC085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678B7-E511-4CE1-BEE5-89E959B9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0080" y="6309360"/>
            <a:ext cx="4946592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915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786F82F-1B47-46ED-8EAE-53EF71E59E9A}"/>
              </a:ext>
            </a:extLst>
          </p:cNvPr>
          <p:cNvSpPr/>
          <p:nvPr/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18" y="705113"/>
            <a:ext cx="3411973" cy="519749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71" y="705113"/>
            <a:ext cx="6172412" cy="5197497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17" y="6309360"/>
            <a:ext cx="341197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4AF8082C-0922-4249-A612-B415F5231620}" type="datetime1">
              <a:rPr lang="en-US" smtClean="0"/>
              <a:t>12/3/2022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76670" y="6309360"/>
            <a:ext cx="4946592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9202" y="6309360"/>
            <a:ext cx="979879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1BAF6F-6275-4646-9C59-331B29B9550F}"/>
              </a:ext>
            </a:extLst>
          </p:cNvPr>
          <p:cNvSpPr/>
          <p:nvPr/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645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03" r:id="rId6"/>
    <p:sldLayoutId id="2147483699" r:id="rId7"/>
    <p:sldLayoutId id="2147483700" r:id="rId8"/>
    <p:sldLayoutId id="2147483701" r:id="rId9"/>
    <p:sldLayoutId id="2147483702" r:id="rId10"/>
    <p:sldLayoutId id="2147483704" r:id="rId11"/>
  </p:sldLayoutIdLst>
  <p:hf sldNum="0" hdr="0" ftr="0" dt="0"/>
  <p:txStyles>
    <p:titleStyle>
      <a:lvl1pPr algn="l" defTabSz="914400" rtl="0" eaLnBrk="1" latinLnBrk="0" hangingPunct="1">
        <a:lnSpc>
          <a:spcPct val="150000"/>
        </a:lnSpc>
        <a:spcBef>
          <a:spcPct val="0"/>
        </a:spcBef>
        <a:buNone/>
        <a:defRPr sz="36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B725BC23-E0DD-4037-B2B8-7B6FA64543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99EE120-2D35-4A48-BAAE-238F986A13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26072" cy="18040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Blocos de madeira">
            <a:extLst>
              <a:ext uri="{FF2B5EF4-FFF2-40B4-BE49-F238E27FC236}">
                <a16:creationId xmlns:a16="http://schemas.microsoft.com/office/drawing/2014/main" id="{F6DFEE72-D733-8856-58BB-5A5272BB054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419" r="34930" b="-2"/>
          <a:stretch/>
        </p:blipFill>
        <p:spPr>
          <a:xfrm>
            <a:off x="20" y="1804072"/>
            <a:ext cx="4458058" cy="4349801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552F9EAC-0C70-441C-AC78-65174C2857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426076" y="1740090"/>
            <a:ext cx="7765922" cy="442752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4A65E3F-C639-B4BF-3D2C-8EFA4636B0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82101" y="2146851"/>
            <a:ext cx="6666980" cy="2658269"/>
          </a:xfrm>
        </p:spPr>
        <p:txBody>
          <a:bodyPr anchor="b">
            <a:normAutofit/>
          </a:bodyPr>
          <a:lstStyle/>
          <a:p>
            <a:r>
              <a:rPr lang="pt-BR"/>
              <a:t>Jogo de bens móveis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D48F6B8-EF56-4340-982E-F4D6F5DC2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1753806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C596C40-FEA6-4867-853D-CF37DE3B6B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049" y="6167615"/>
            <a:ext cx="12192001" cy="69038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DC7C5E2-274E-49A3-A8E0-46A5B8CAC3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6109423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6CF8D2C-9E01-48EC-8DDF-8A1FF60AED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4070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986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9A97B7-280C-D97E-5382-DEE75BE74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jogo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2A601AD-CC6F-ADF9-E735-488820D7C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 o desenvolvimento de um jogo de treinamento</a:t>
            </a:r>
            <a:r>
              <a:rPr lang="pt-B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servidores públicos da área de logística, cujo conteúdo ilustrará o processo de</a:t>
            </a:r>
            <a:r>
              <a:rPr lang="pt-B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gestão de bens móveis a ser realizado por instituições públicas, de acordo com a</a:t>
            </a:r>
            <a:r>
              <a:rPr lang="pt-B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atual</a:t>
            </a:r>
            <a:r>
              <a:rPr lang="pt-B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legislação</a:t>
            </a:r>
            <a:r>
              <a:rPr lang="pt-B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pt-B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regulamenta</a:t>
            </a:r>
            <a:r>
              <a:rPr lang="pt-B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pt-B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gestão</a:t>
            </a:r>
            <a:r>
              <a:rPr lang="pt-B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</a:t>
            </a:r>
            <a:r>
              <a:rPr lang="pt-B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bens</a:t>
            </a:r>
            <a:r>
              <a:rPr lang="pt-B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móveis</a:t>
            </a:r>
            <a:r>
              <a:rPr lang="pt-B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integrantes</a:t>
            </a:r>
            <a:r>
              <a:rPr lang="pt-BR" sz="1800" spc="31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</a:t>
            </a:r>
            <a:r>
              <a:rPr lang="pt-B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patrimônio público do</a:t>
            </a:r>
            <a:r>
              <a:rPr lang="pt-B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poder</a:t>
            </a:r>
            <a:r>
              <a:rPr lang="pt-B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executivo</a:t>
            </a:r>
            <a:r>
              <a:rPr lang="pt-BR" sz="1800" spc="1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estado</a:t>
            </a:r>
            <a:r>
              <a:rPr lang="pt-B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</a:t>
            </a:r>
            <a:r>
              <a:rPr lang="pt-BR" sz="1800" spc="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Rio</a:t>
            </a:r>
            <a:r>
              <a:rPr lang="pt-B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</a:t>
            </a:r>
            <a:r>
              <a:rPr lang="pt-BR" sz="1800" spc="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Janeiro.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81617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C0FBD6-FCBF-0FED-C92C-572CEC1E5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jogo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8470798-4508-599D-75FF-147FA5852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pt-B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proposta</a:t>
            </a:r>
            <a:r>
              <a:rPr lang="pt-B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desse</a:t>
            </a:r>
            <a:r>
              <a:rPr lang="pt-B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jogo</a:t>
            </a:r>
            <a:r>
              <a:rPr lang="pt-B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lang="pt-B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treinar</a:t>
            </a:r>
            <a:r>
              <a:rPr lang="pt-B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novos</a:t>
            </a:r>
            <a:r>
              <a:rPr lang="pt-B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servidores</a:t>
            </a:r>
            <a:r>
              <a:rPr lang="pt-B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pt-B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reciclar</a:t>
            </a:r>
            <a:r>
              <a:rPr lang="pt-B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</a:t>
            </a:r>
            <a:r>
              <a:rPr lang="pt-B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efetivos,</a:t>
            </a:r>
            <a:r>
              <a:rPr lang="pt-B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orientando-os a respeito dos procedimentos a serem tomados com os bens móveis,</a:t>
            </a:r>
            <a:r>
              <a:rPr lang="pt-B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cuja gestão será padronizada para todas as instituições públicas, uma vez que esta</a:t>
            </a:r>
            <a:r>
              <a:rPr lang="pt-B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gestão é feita de forma plural nos diversos órgãos do estado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34849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920C2D-2332-B6CE-624E-9AE47ECA7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Motivação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D83496F-FF5A-0B69-AA00-2BFF19AE5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Atualmente</a:t>
            </a:r>
            <a:r>
              <a:rPr lang="pt-PT" sz="18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existem</a:t>
            </a:r>
            <a:r>
              <a:rPr lang="pt-PT" sz="18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cursos</a:t>
            </a:r>
            <a:r>
              <a:rPr lang="pt-PT" sz="18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de</a:t>
            </a:r>
            <a:r>
              <a:rPr lang="pt-PT" sz="18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capacitação,</a:t>
            </a:r>
            <a:r>
              <a:rPr lang="pt-PT" sz="18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porém</a:t>
            </a:r>
            <a:r>
              <a:rPr lang="pt-PT" sz="18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acredita-se</a:t>
            </a:r>
            <a:r>
              <a:rPr lang="pt-PT" sz="18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que</a:t>
            </a:r>
            <a:r>
              <a:rPr lang="pt-PT" sz="18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pelas</a:t>
            </a:r>
            <a:r>
              <a:rPr lang="pt-PT" sz="18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características</a:t>
            </a:r>
            <a:r>
              <a:rPr lang="pt-PT" sz="18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intrínsecas</a:t>
            </a:r>
            <a:r>
              <a:rPr lang="pt-PT" sz="18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ao</a:t>
            </a:r>
            <a:r>
              <a:rPr lang="pt-PT" sz="18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jogo,</a:t>
            </a:r>
            <a:r>
              <a:rPr lang="pt-PT" sz="18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o</a:t>
            </a:r>
            <a:r>
              <a:rPr lang="pt-PT" sz="18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processo</a:t>
            </a:r>
            <a:r>
              <a:rPr lang="pt-PT" sz="18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de</a:t>
            </a:r>
            <a:r>
              <a:rPr lang="pt-PT" sz="18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aprendizagem</a:t>
            </a:r>
            <a:r>
              <a:rPr lang="pt-PT" sz="18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e</a:t>
            </a:r>
            <a:r>
              <a:rPr lang="pt-PT" sz="18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a fixação</a:t>
            </a:r>
            <a:r>
              <a:rPr lang="pt-PT" sz="18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do</a:t>
            </a:r>
            <a:r>
              <a:rPr lang="pt-PT" sz="18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conhecimento se desenvolvam de melhor forma utilizando jogos para auxílio dos</a:t>
            </a:r>
            <a:r>
              <a:rPr lang="pt-PT" sz="18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cursos.</a:t>
            </a:r>
            <a:r>
              <a:rPr lang="pt-PT" sz="1800" spc="8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A</a:t>
            </a:r>
            <a:r>
              <a:rPr lang="pt-PT" sz="1800" spc="7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aplicação</a:t>
            </a:r>
            <a:r>
              <a:rPr lang="pt-PT" sz="1800" spc="7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prática</a:t>
            </a:r>
            <a:r>
              <a:rPr lang="pt-PT" sz="1800" spc="8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em</a:t>
            </a:r>
            <a:r>
              <a:rPr lang="pt-PT" sz="1800" spc="8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um</a:t>
            </a:r>
            <a:r>
              <a:rPr lang="pt-PT" sz="1800" spc="8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jogo</a:t>
            </a:r>
            <a:r>
              <a:rPr lang="pt-PT" sz="1800" spc="8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traz</a:t>
            </a:r>
            <a:r>
              <a:rPr lang="pt-PT" sz="1800" spc="7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proximidade</a:t>
            </a:r>
            <a:r>
              <a:rPr lang="pt-PT" sz="1800" spc="7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com</a:t>
            </a:r>
            <a:r>
              <a:rPr lang="pt-PT" sz="1800" spc="9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a</a:t>
            </a:r>
            <a:r>
              <a:rPr lang="pt-PT" sz="1800" spc="8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realidade,</a:t>
            </a:r>
            <a:r>
              <a:rPr lang="pt-PT" sz="1800" spc="8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aumenta</a:t>
            </a:r>
            <a:r>
              <a:rPr lang="pt-PT" sz="1800" spc="-30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a</a:t>
            </a:r>
            <a:r>
              <a:rPr lang="pt-PT" sz="18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taxa</a:t>
            </a:r>
            <a:r>
              <a:rPr lang="pt-PT" sz="18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de</a:t>
            </a:r>
            <a:r>
              <a:rPr lang="pt-PT" sz="18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retenção</a:t>
            </a:r>
            <a:r>
              <a:rPr lang="pt-PT" sz="18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do</a:t>
            </a:r>
            <a:r>
              <a:rPr lang="pt-PT" sz="18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conhecimento,</a:t>
            </a:r>
            <a:r>
              <a:rPr lang="pt-PT" sz="18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dá</a:t>
            </a:r>
            <a:r>
              <a:rPr lang="pt-PT" sz="18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significado</a:t>
            </a:r>
            <a:r>
              <a:rPr lang="pt-PT" sz="18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a</a:t>
            </a:r>
            <a:r>
              <a:rPr lang="pt-PT" sz="18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conceitos</a:t>
            </a:r>
            <a:r>
              <a:rPr lang="pt-PT" sz="18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de</a:t>
            </a:r>
            <a:r>
              <a:rPr lang="pt-PT" sz="18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difícil</a:t>
            </a:r>
            <a:r>
              <a:rPr lang="pt-PT" sz="1800" spc="-30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compreensão, ajuda a construir conexões, desenvolve a confiança do participante e</a:t>
            </a:r>
            <a:r>
              <a:rPr lang="pt-PT" sz="18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gera</a:t>
            </a:r>
            <a:r>
              <a:rPr lang="pt-PT" sz="1800" spc="-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resultados</a:t>
            </a:r>
            <a:r>
              <a:rPr lang="pt-PT" sz="1800" spc="-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mais imediatos,</a:t>
            </a:r>
            <a:r>
              <a:rPr lang="pt-PT" sz="1800" spc="-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o</a:t>
            </a:r>
            <a:r>
              <a:rPr lang="pt-PT" sz="18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que</a:t>
            </a:r>
            <a:r>
              <a:rPr lang="pt-PT" sz="1800" spc="-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justifica</a:t>
            </a:r>
            <a:r>
              <a:rPr lang="pt-PT" sz="18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e</a:t>
            </a:r>
            <a:r>
              <a:rPr lang="pt-PT" sz="1800" spc="1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reforça</a:t>
            </a:r>
            <a:r>
              <a:rPr lang="pt-PT" sz="1800" spc="-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a relevância</a:t>
            </a:r>
            <a:r>
              <a:rPr lang="pt-PT" sz="18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deste projeto.</a:t>
            </a:r>
            <a:endParaRPr lang="pt-BR" sz="1800" dirty="0">
              <a:effectLst/>
              <a:latin typeface="Microsoft Sans Serif" panose="020B0604020202020204" pitchFamily="34" charset="0"/>
              <a:ea typeface="Microsoft Sans Serif" panose="020B060402020202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7284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066CAC-7CE8-80EE-A5D9-6B637BAC5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Como é o jogo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5EE343F-756E-8228-7A44-E47C8674F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1398" y="811762"/>
            <a:ext cx="6172412" cy="836088"/>
          </a:xfrm>
        </p:spPr>
        <p:txBody>
          <a:bodyPr>
            <a:normAutofit fontScale="92500" lnSpcReduction="20000"/>
          </a:bodyPr>
          <a:lstStyle/>
          <a:p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O jogo é totalmente virtual, como é possível ver a tela inicial dele abaixo:</a:t>
            </a:r>
            <a:endParaRPr lang="pt-BR" sz="1800" dirty="0">
              <a:effectLst/>
              <a:latin typeface="Microsoft Sans Serif" panose="020B0604020202020204" pitchFamily="34" charset="0"/>
              <a:ea typeface="Microsoft Sans Serif" panose="020B0604020202020204" pitchFamily="34" charset="0"/>
            </a:endParaRPr>
          </a:p>
          <a:p>
            <a:endParaRPr lang="pt-BR" dirty="0"/>
          </a:p>
        </p:txBody>
      </p:sp>
      <p:pic>
        <p:nvPicPr>
          <p:cNvPr id="4" name="Imagem 3" descr="Interface gráfica do usuário, Aplicativo&#10;&#10;Descrição gerada automaticamente">
            <a:extLst>
              <a:ext uri="{FF2B5EF4-FFF2-40B4-BE49-F238E27FC236}">
                <a16:creationId xmlns:a16="http://schemas.microsoft.com/office/drawing/2014/main" id="{8D9E649D-6667-1876-2778-CD5D300270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7584" y="1790091"/>
            <a:ext cx="5400040" cy="4677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911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E05FF9-A72A-D40D-96D1-DB0BBF12C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Como foi feito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CB79C32-B0A6-1018-A6CD-AD6F49A09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318770" marR="143510" indent="456565" algn="just">
              <a:lnSpc>
                <a:spcPct val="150000"/>
              </a:lnSpc>
              <a:spcAft>
                <a:spcPts val="0"/>
              </a:spcAft>
            </a:pP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A</a:t>
            </a:r>
            <a:r>
              <a:rPr lang="pt-PT" sz="19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abordagem</a:t>
            </a:r>
            <a:r>
              <a:rPr lang="pt-PT" sz="19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metodológica</a:t>
            </a:r>
            <a:r>
              <a:rPr lang="pt-PT" sz="19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do</a:t>
            </a:r>
            <a:r>
              <a:rPr lang="pt-PT" sz="19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projeto</a:t>
            </a:r>
            <a:r>
              <a:rPr lang="pt-PT" sz="19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será</a:t>
            </a:r>
            <a:r>
              <a:rPr lang="pt-PT" sz="19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baseada</a:t>
            </a:r>
            <a:r>
              <a:rPr lang="pt-PT" sz="19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no</a:t>
            </a:r>
            <a:r>
              <a:rPr lang="pt-PT" sz="19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i="1" dirty="0">
                <a:effectLst/>
                <a:latin typeface="Arial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Design</a:t>
            </a:r>
            <a:r>
              <a:rPr lang="pt-PT" sz="1900" i="1" spc="5" dirty="0">
                <a:effectLst/>
                <a:latin typeface="Arial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pt-PT" sz="1900" i="1" dirty="0">
                <a:effectLst/>
                <a:latin typeface="Arial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Thinking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,</a:t>
            </a:r>
            <a:r>
              <a:rPr lang="pt-PT" sz="1900" spc="-30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percorrendo</a:t>
            </a:r>
            <a:r>
              <a:rPr lang="pt-PT" sz="19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suas</a:t>
            </a:r>
            <a:r>
              <a:rPr lang="pt-PT" sz="19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quatro</a:t>
            </a:r>
            <a:r>
              <a:rPr lang="pt-PT" sz="19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principais</a:t>
            </a:r>
            <a:r>
              <a:rPr lang="pt-PT" sz="19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etapas,</a:t>
            </a:r>
            <a:r>
              <a:rPr lang="pt-PT" sz="19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segundo</a:t>
            </a:r>
            <a:r>
              <a:rPr lang="pt-PT" sz="19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o</a:t>
            </a:r>
            <a:r>
              <a:rPr lang="pt-PT" sz="19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modelo</a:t>
            </a:r>
            <a:r>
              <a:rPr lang="pt-PT" sz="19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Duplo</a:t>
            </a:r>
            <a:r>
              <a:rPr lang="pt-PT" sz="19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Diamante</a:t>
            </a:r>
            <a:r>
              <a:rPr lang="pt-PT" sz="19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(</a:t>
            </a:r>
            <a:r>
              <a:rPr lang="pt-PT" sz="1900" i="1" dirty="0">
                <a:effectLst/>
                <a:latin typeface="Arial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Design</a:t>
            </a:r>
            <a:r>
              <a:rPr lang="pt-PT" sz="1900" i="1" spc="-5" dirty="0">
                <a:effectLst/>
                <a:latin typeface="Arial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pt-PT" sz="1900" i="1" dirty="0">
                <a:effectLst/>
                <a:latin typeface="Arial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Council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,</a:t>
            </a:r>
            <a:r>
              <a:rPr lang="pt-PT" sz="1900" spc="1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2007):</a:t>
            </a:r>
            <a:r>
              <a:rPr lang="pt-PT" sz="1900" spc="1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descobrir,</a:t>
            </a:r>
            <a:r>
              <a:rPr lang="pt-PT" sz="1900" spc="1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definir,</a:t>
            </a:r>
            <a:r>
              <a:rPr lang="pt-PT" sz="1900" spc="1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desenvolver</a:t>
            </a:r>
            <a:r>
              <a:rPr lang="pt-PT" sz="19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e</a:t>
            </a:r>
            <a:r>
              <a:rPr lang="pt-PT" sz="1900" spc="1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entregar.</a:t>
            </a:r>
            <a:endParaRPr lang="pt-BR" sz="1900" dirty="0">
              <a:effectLst/>
              <a:latin typeface="Microsoft Sans Serif" panose="020B0604020202020204" pitchFamily="34" charset="0"/>
              <a:ea typeface="Microsoft Sans Serif" panose="020B0604020202020204" pitchFamily="34" charset="0"/>
            </a:endParaRPr>
          </a:p>
          <a:p>
            <a:pPr marL="318770" marR="144780" indent="456565" algn="just">
              <a:lnSpc>
                <a:spcPct val="150000"/>
              </a:lnSpc>
              <a:spcAft>
                <a:spcPts val="0"/>
              </a:spcAft>
            </a:pP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Como ferramenta de apoio utilizaremos o </a:t>
            </a:r>
            <a:r>
              <a:rPr lang="pt-PT" sz="1900" i="1" dirty="0">
                <a:effectLst/>
                <a:latin typeface="Arial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Business Game Canvas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, que divide-</a:t>
            </a:r>
            <a:r>
              <a:rPr lang="pt-PT" sz="1900" spc="-30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se</a:t>
            </a:r>
            <a:r>
              <a:rPr lang="pt-PT" sz="1900" spc="29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em</a:t>
            </a:r>
            <a:r>
              <a:rPr lang="pt-PT" sz="1900" spc="29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duas</a:t>
            </a:r>
            <a:r>
              <a:rPr lang="pt-PT" sz="1900" spc="27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fases</a:t>
            </a:r>
            <a:r>
              <a:rPr lang="pt-PT" sz="1900" spc="28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(I</a:t>
            </a:r>
            <a:r>
              <a:rPr lang="pt-PT" sz="1900" spc="29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-</a:t>
            </a:r>
            <a:r>
              <a:rPr lang="pt-PT" sz="1900" spc="28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i="1" dirty="0">
                <a:effectLst/>
                <a:latin typeface="Arial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Discover</a:t>
            </a:r>
            <a:r>
              <a:rPr lang="pt-PT" sz="1900" i="1" spc="275" dirty="0">
                <a:effectLst/>
                <a:latin typeface="Arial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ou</a:t>
            </a:r>
            <a:r>
              <a:rPr lang="pt-PT" sz="1900" spc="27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Análise</a:t>
            </a:r>
            <a:r>
              <a:rPr lang="pt-PT" sz="1900" spc="28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e</a:t>
            </a:r>
            <a:r>
              <a:rPr lang="pt-PT" sz="1900" spc="29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II</a:t>
            </a:r>
            <a:r>
              <a:rPr lang="pt-PT" sz="1900" spc="3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-</a:t>
            </a:r>
            <a:r>
              <a:rPr lang="pt-PT" sz="1900" spc="28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i="1" dirty="0">
                <a:effectLst/>
                <a:latin typeface="Arial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Define</a:t>
            </a:r>
            <a:r>
              <a:rPr lang="pt-PT" sz="1900" i="1" spc="275" dirty="0">
                <a:effectLst/>
                <a:latin typeface="Arial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pt-PT" sz="1900" i="1" dirty="0">
                <a:effectLst/>
                <a:latin typeface="Arial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ou</a:t>
            </a:r>
            <a:r>
              <a:rPr lang="pt-PT" sz="1900" i="1" spc="285" dirty="0">
                <a:effectLst/>
                <a:latin typeface="Arial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Síntese),</a:t>
            </a:r>
            <a:r>
              <a:rPr lang="pt-PT" sz="1900" spc="27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nas</a:t>
            </a:r>
            <a:r>
              <a:rPr lang="pt-PT" sz="1900" spc="28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quais</a:t>
            </a:r>
            <a:endParaRPr lang="pt-BR" sz="1900" dirty="0">
              <a:effectLst/>
              <a:latin typeface="Microsoft Sans Serif" panose="020B0604020202020204" pitchFamily="34" charset="0"/>
              <a:ea typeface="Microsoft Sans Serif" panose="020B0604020202020204" pitchFamily="34" charset="0"/>
            </a:endParaRPr>
          </a:p>
          <a:p>
            <a:pPr>
              <a:spcBef>
                <a:spcPts val="55"/>
              </a:spcBef>
            </a:pP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 </a:t>
            </a:r>
            <a:endParaRPr lang="pt-BR" sz="1900" dirty="0">
              <a:effectLst/>
              <a:latin typeface="Microsoft Sans Serif" panose="020B0604020202020204" pitchFamily="34" charset="0"/>
              <a:ea typeface="Microsoft Sans Serif" panose="020B0604020202020204" pitchFamily="34" charset="0"/>
            </a:endParaRPr>
          </a:p>
          <a:p>
            <a:pPr marL="318770" marR="144145" algn="just">
              <a:lnSpc>
                <a:spcPct val="150000"/>
              </a:lnSpc>
              <a:spcAft>
                <a:spcPts val="0"/>
              </a:spcAft>
            </a:pP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definiremos quesitos essenciais para o desenvolvimento do projeto, como o tipo de</a:t>
            </a:r>
            <a:r>
              <a:rPr lang="pt-PT" sz="19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jogo e suas diretrizes, os recursos a serem utilizados, os elementos motivantes e os</a:t>
            </a:r>
            <a:r>
              <a:rPr lang="pt-PT" sz="19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benefícios</a:t>
            </a:r>
            <a:r>
              <a:rPr lang="pt-PT" sz="19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esperados.</a:t>
            </a:r>
            <a:r>
              <a:rPr lang="pt-PT" sz="19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O</a:t>
            </a:r>
            <a:r>
              <a:rPr lang="pt-PT" sz="19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objetivo</a:t>
            </a:r>
            <a:r>
              <a:rPr lang="pt-PT" sz="19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da</a:t>
            </a:r>
            <a:r>
              <a:rPr lang="pt-PT" sz="19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criação</a:t>
            </a:r>
            <a:r>
              <a:rPr lang="pt-PT" sz="19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do</a:t>
            </a:r>
            <a:r>
              <a:rPr lang="pt-PT" sz="19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i="1" dirty="0">
                <a:effectLst/>
                <a:latin typeface="Arial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Business</a:t>
            </a:r>
            <a:r>
              <a:rPr lang="pt-PT" sz="1900" i="1" spc="5" dirty="0">
                <a:effectLst/>
                <a:latin typeface="Arial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pt-PT" sz="1900" i="1" dirty="0">
                <a:effectLst/>
                <a:latin typeface="Arial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Game</a:t>
            </a:r>
            <a:r>
              <a:rPr lang="pt-PT" sz="1900" i="1" spc="5" dirty="0">
                <a:effectLst/>
                <a:latin typeface="Arial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pt-PT" sz="1900" i="1" dirty="0">
                <a:effectLst/>
                <a:latin typeface="Arial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Canvas</a:t>
            </a:r>
            <a:r>
              <a:rPr lang="pt-PT" sz="1900" i="1" spc="5" dirty="0">
                <a:effectLst/>
                <a:latin typeface="Arial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pt-PT" sz="1900" i="1" dirty="0">
                <a:effectLst/>
                <a:latin typeface="Arial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I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,</a:t>
            </a:r>
            <a:r>
              <a:rPr lang="pt-PT" sz="19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que</a:t>
            </a:r>
            <a:r>
              <a:rPr lang="pt-PT" sz="19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identifica oportunidades para a criação de modelos de jogos a partir do material</a:t>
            </a:r>
            <a:r>
              <a:rPr lang="pt-PT" sz="19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levantado na fase de descoberta, é analisar de forma geral as opiniões expostas,</a:t>
            </a:r>
            <a:r>
              <a:rPr lang="pt-PT" sz="19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para posteriormente criar o </a:t>
            </a:r>
            <a:r>
              <a:rPr lang="pt-PT" sz="1900" i="1" dirty="0">
                <a:effectLst/>
                <a:latin typeface="Arial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Business Game Canvas II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, que contém um subconjunto</a:t>
            </a:r>
            <a:r>
              <a:rPr lang="pt-PT" sz="1900" spc="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coerente</a:t>
            </a:r>
            <a:r>
              <a:rPr lang="pt-PT" sz="1900" spc="12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de</a:t>
            </a:r>
            <a:r>
              <a:rPr lang="pt-PT" sz="1900" spc="13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9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elementos</a:t>
            </a:r>
            <a:r>
              <a:rPr lang="pt-PT" sz="1900" spc="14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do</a:t>
            </a:r>
            <a:r>
              <a:rPr lang="pt-PT" sz="1800" spc="14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i="1" dirty="0">
                <a:effectLst/>
                <a:latin typeface="Arial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Business</a:t>
            </a:r>
            <a:r>
              <a:rPr lang="pt-PT" sz="1800" i="1" spc="115" dirty="0">
                <a:effectLst/>
                <a:latin typeface="Arial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pt-PT" sz="1800" i="1" dirty="0">
                <a:effectLst/>
                <a:latin typeface="Arial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Game</a:t>
            </a:r>
            <a:r>
              <a:rPr lang="pt-PT" sz="1800" i="1" spc="115" dirty="0">
                <a:effectLst/>
                <a:latin typeface="Arial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pt-PT" sz="1800" i="1" dirty="0">
                <a:effectLst/>
                <a:latin typeface="Arial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Canvas</a:t>
            </a:r>
            <a:r>
              <a:rPr lang="pt-PT" sz="1800" i="1" spc="110" dirty="0">
                <a:effectLst/>
                <a:latin typeface="Arial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r>
              <a:rPr lang="pt-PT" sz="1800" i="1" dirty="0">
                <a:effectLst/>
                <a:latin typeface="Arial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I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,</a:t>
            </a:r>
            <a:r>
              <a:rPr lang="pt-PT" sz="1800" spc="13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já</a:t>
            </a:r>
            <a:r>
              <a:rPr lang="pt-PT" sz="1800" spc="12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direcionado</a:t>
            </a:r>
            <a:r>
              <a:rPr lang="pt-PT" sz="1800" spc="13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para</a:t>
            </a:r>
            <a:r>
              <a:rPr lang="pt-PT" sz="1800" spc="12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a</a:t>
            </a:r>
            <a:r>
              <a:rPr lang="pt-PT" sz="1800" spc="13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criação</a:t>
            </a:r>
            <a:r>
              <a:rPr lang="pt-PT" sz="1800" spc="-305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do</a:t>
            </a:r>
            <a:r>
              <a:rPr lang="pt-PT" sz="1800" spc="1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pt-PT" sz="1800" dirty="0">
                <a:effectLst/>
                <a:latin typeface="Microsoft Sans Serif" panose="020B0604020202020204" pitchFamily="34" charset="0"/>
                <a:ea typeface="Microsoft Sans Serif" panose="020B0604020202020204" pitchFamily="34" charset="0"/>
              </a:rPr>
              <a:t>jogo.</a:t>
            </a:r>
            <a:endParaRPr lang="pt-BR" sz="1800" dirty="0">
              <a:effectLst/>
              <a:latin typeface="Microsoft Sans Serif" panose="020B0604020202020204" pitchFamily="34" charset="0"/>
              <a:ea typeface="Microsoft Sans Serif" panose="020B060402020202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12982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4C00AB-BF63-7F2C-8A60-1D458680F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Como foi feito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CC91735-B88A-3ACC-719D-1969F810D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6671" y="705114"/>
            <a:ext cx="6172412" cy="862430"/>
          </a:xfrm>
        </p:spPr>
        <p:txBody>
          <a:bodyPr/>
          <a:lstStyle/>
          <a:p>
            <a:r>
              <a:rPr lang="pt-BR" dirty="0"/>
              <a:t>O jogo foi criado no e </a:t>
            </a:r>
            <a:r>
              <a:rPr lang="pt-BR" dirty="0" err="1"/>
              <a:t>adventure</a:t>
            </a:r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4C96F9E8-C1D9-D0E6-AB81-F15B6B64E4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8250" y="2051667"/>
            <a:ext cx="6172412" cy="4108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806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8DBBFD-C536-2463-0556-5BF051190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Como foi feito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1044BC6-77EB-56C7-418A-D0AF9A0D50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1670" y="211894"/>
            <a:ext cx="6172412" cy="498536"/>
          </a:xfrm>
        </p:spPr>
        <p:txBody>
          <a:bodyPr>
            <a:normAutofit fontScale="85000" lnSpcReduction="10000"/>
          </a:bodyPr>
          <a:lstStyle/>
          <a:p>
            <a:r>
              <a:rPr lang="pt-BR" dirty="0"/>
              <a:t>Segue abaixo o seu </a:t>
            </a:r>
            <a:r>
              <a:rPr lang="pt-BR" dirty="0" err="1"/>
              <a:t>canvas</a:t>
            </a:r>
            <a:r>
              <a:rPr lang="pt-BR" dirty="0"/>
              <a:t> final preenchido</a:t>
            </a:r>
          </a:p>
        </p:txBody>
      </p:sp>
      <p:pic>
        <p:nvPicPr>
          <p:cNvPr id="4" name="image12.png">
            <a:extLst>
              <a:ext uri="{FF2B5EF4-FFF2-40B4-BE49-F238E27FC236}">
                <a16:creationId xmlns:a16="http://schemas.microsoft.com/office/drawing/2014/main" id="{6F8B6937-D375-2F9B-F0E4-AA789021317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62846" y="821095"/>
            <a:ext cx="5233035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128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D2C925-ABF4-1D40-BA4A-9D224BE7C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Como foi feito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9632894-8355-9B5D-19B5-E2E5CBECDE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6671" y="705114"/>
            <a:ext cx="6172412" cy="862430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Abaixo segue o roteiro do jogo que foi levantado para a sua criação</a:t>
            </a:r>
          </a:p>
        </p:txBody>
      </p:sp>
      <p:pic>
        <p:nvPicPr>
          <p:cNvPr id="4" name="image14.jpeg">
            <a:extLst>
              <a:ext uri="{FF2B5EF4-FFF2-40B4-BE49-F238E27FC236}">
                <a16:creationId xmlns:a16="http://schemas.microsoft.com/office/drawing/2014/main" id="{8169F4BD-1FEB-11F4-5E7B-A7BC56FB851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92678" y="1804962"/>
            <a:ext cx="4888865" cy="4591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42525"/>
      </p:ext>
    </p:extLst>
  </p:cSld>
  <p:clrMapOvr>
    <a:masterClrMapping/>
  </p:clrMapOvr>
</p:sld>
</file>

<file path=ppt/theme/theme1.xml><?xml version="1.0" encoding="utf-8"?>
<a:theme xmlns:a="http://schemas.openxmlformats.org/drawingml/2006/main" name="ShojiVTI">
  <a:themeElements>
    <a:clrScheme name="Shoji">
      <a:dk1>
        <a:sysClr val="windowText" lastClr="000000"/>
      </a:dk1>
      <a:lt1>
        <a:sysClr val="window" lastClr="FFFFFF"/>
      </a:lt1>
      <a:dk2>
        <a:srgbClr val="595460"/>
      </a:dk2>
      <a:lt2>
        <a:srgbClr val="EBEDEB"/>
      </a:lt2>
      <a:accent1>
        <a:srgbClr val="97A7B8"/>
      </a:accent1>
      <a:accent2>
        <a:srgbClr val="A5B592"/>
      </a:accent2>
      <a:accent3>
        <a:srgbClr val="CED228"/>
      </a:accent3>
      <a:accent4>
        <a:srgbClr val="D1C499"/>
      </a:accent4>
      <a:accent5>
        <a:srgbClr val="BDB3B6"/>
      </a:accent5>
      <a:accent6>
        <a:srgbClr val="C5A98D"/>
      </a:accent6>
      <a:hlink>
        <a:srgbClr val="CC9900"/>
      </a:hlink>
      <a:folHlink>
        <a:srgbClr val="96A9A9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ojiVTI" id="{00D0DDEB-E771-48E5-9E96-0647434F08B1}" vid="{9D22D596-7FD0-4F89-958C-AD79A09491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438</Words>
  <Application>Microsoft Office PowerPoint</Application>
  <PresentationFormat>Widescreen</PresentationFormat>
  <Paragraphs>20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5" baseType="lpstr">
      <vt:lpstr>Meiryo</vt:lpstr>
      <vt:lpstr>Arial</vt:lpstr>
      <vt:lpstr>Calibri</vt:lpstr>
      <vt:lpstr>Corbel</vt:lpstr>
      <vt:lpstr>Microsoft Sans Serif</vt:lpstr>
      <vt:lpstr>ShojiVTI</vt:lpstr>
      <vt:lpstr>Jogo de bens móveis</vt:lpstr>
      <vt:lpstr>O jogo</vt:lpstr>
      <vt:lpstr>O jogo</vt:lpstr>
      <vt:lpstr>Motivação</vt:lpstr>
      <vt:lpstr>Como é o jogo</vt:lpstr>
      <vt:lpstr>Como foi feito </vt:lpstr>
      <vt:lpstr>Como foi feito</vt:lpstr>
      <vt:lpstr>Como foi feito</vt:lpstr>
      <vt:lpstr>Como foi feito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Jogo de bens móveis</dc:title>
  <dc:creator>Cris</dc:creator>
  <cp:lastModifiedBy>Cris</cp:lastModifiedBy>
  <cp:revision>3</cp:revision>
  <dcterms:created xsi:type="dcterms:W3CDTF">2022-12-03T13:38:30Z</dcterms:created>
  <dcterms:modified xsi:type="dcterms:W3CDTF">2022-12-03T13:48:11Z</dcterms:modified>
</cp:coreProperties>
</file>